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3"/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12192000"/>
  <p:notesSz cx="6858000" cy="9144000"/>
  <p:embeddedFontLst>
    <p:embeddedFont>
      <p:font typeface="Century Gothic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6" roundtripDataSignature="AMtx7mjcLP4sXQSmW8TDktcMM3ieTyE6b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CenturyGothic-bold.fntdata"/><Relationship Id="rId10" Type="http://schemas.openxmlformats.org/officeDocument/2006/relationships/slide" Target="slides/slide5.xml"/><Relationship Id="rId32" Type="http://schemas.openxmlformats.org/officeDocument/2006/relationships/font" Target="fonts/CenturyGothic-regular.fntdata"/><Relationship Id="rId13" Type="http://schemas.openxmlformats.org/officeDocument/2006/relationships/slide" Target="slides/slide8.xml"/><Relationship Id="rId35" Type="http://schemas.openxmlformats.org/officeDocument/2006/relationships/font" Target="fonts/CenturyGothic-boldItalic.fntdata"/><Relationship Id="rId12" Type="http://schemas.openxmlformats.org/officeDocument/2006/relationships/slide" Target="slides/slide7.xml"/><Relationship Id="rId34" Type="http://schemas.openxmlformats.org/officeDocument/2006/relationships/font" Target="fonts/CenturyGothic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8c44b2393c_0_9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g8c44b2393c_0_96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8c44b2393c_0_9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g8c44b2393c_0_9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8c44b2393c_0_1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g8c44b2393c_0_12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8c44b2393c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g8c44b2393c_0_4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8c44b2393c_0_1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g8c44b2393c_0_12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8c44b2393c_0_1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g8c44b2393c_0_13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8c44b2393c_0_1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g8c44b2393c_0_13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8c44b2393c_0_1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g8c44b2393c_0_13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8c44b2393c_0_1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g8c44b2393c_0_14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8c44b2393c_0_14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g8c44b2393c_0_14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8c44b239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g8c44b2393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to Panorâmica com Legenda">
  <p:cSld name="Foto Panorâmica com Legenda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31"/>
          <p:cNvSpPr/>
          <p:nvPr>
            <p:ph idx="2" type="pic"/>
          </p:nvPr>
        </p:nvSpPr>
        <p:spPr>
          <a:xfrm>
            <a:off x="1141411" y="606426"/>
            <a:ext cx="9912354" cy="3299778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68" name="Google Shape;168;p31"/>
          <p:cNvSpPr txBox="1"/>
          <p:nvPr>
            <p:ph idx="1" type="body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69" name="Google Shape;169;p3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Legenda">
  <p:cSld name="Título e Legenda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32"/>
          <p:cNvSpPr txBox="1"/>
          <p:nvPr>
            <p:ph idx="1" type="body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75" name="Google Shape;175;p3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3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itação com Legenda">
  <p:cSld name="Citação com Legenda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/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33"/>
          <p:cNvSpPr txBox="1"/>
          <p:nvPr>
            <p:ph idx="1" type="body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1" name="Google Shape;181;p33"/>
          <p:cNvSpPr txBox="1"/>
          <p:nvPr>
            <p:ph idx="2" type="body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2" name="Google Shape;182;p3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3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5" name="Google Shape;185;p33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pt-BR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86" name="Google Shape;186;p33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pt-BR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rtão de Nome">
  <p:cSld name="Cartão de Nome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/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34"/>
          <p:cNvSpPr txBox="1"/>
          <p:nvPr>
            <p:ph idx="1" type="body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90" name="Google Shape;190;p3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3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3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nas">
  <p:cSld name="3 Colunas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5"/>
          <p:cNvSpPr txBox="1"/>
          <p:nvPr>
            <p:ph idx="1" type="body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96" name="Google Shape;196;p35"/>
          <p:cNvSpPr txBox="1"/>
          <p:nvPr>
            <p:ph idx="2" type="body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97" name="Google Shape;197;p35"/>
          <p:cNvSpPr txBox="1"/>
          <p:nvPr>
            <p:ph idx="3" type="body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98" name="Google Shape;198;p35"/>
          <p:cNvSpPr txBox="1"/>
          <p:nvPr>
            <p:ph idx="4" type="body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99" name="Google Shape;199;p35"/>
          <p:cNvSpPr txBox="1"/>
          <p:nvPr>
            <p:ph idx="5" type="body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00" name="Google Shape;200;p35"/>
          <p:cNvSpPr txBox="1"/>
          <p:nvPr>
            <p:ph idx="6" type="body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01" name="Google Shape;201;p3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3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nas de Imagem">
  <p:cSld name="3 Colunas de Imagem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/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36"/>
          <p:cNvSpPr txBox="1"/>
          <p:nvPr>
            <p:ph idx="1" type="body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07" name="Google Shape;207;p36"/>
          <p:cNvSpPr/>
          <p:nvPr>
            <p:ph idx="2" type="pic"/>
          </p:nvPr>
        </p:nvSpPr>
        <p:spPr>
          <a:xfrm>
            <a:off x="1141413" y="2666998"/>
            <a:ext cx="31952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08" name="Google Shape;208;p36"/>
          <p:cNvSpPr txBox="1"/>
          <p:nvPr>
            <p:ph idx="3" type="body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09" name="Google Shape;209;p36"/>
          <p:cNvSpPr txBox="1"/>
          <p:nvPr>
            <p:ph idx="4" type="body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0" name="Google Shape;210;p36"/>
          <p:cNvSpPr/>
          <p:nvPr>
            <p:ph idx="5" type="pic"/>
          </p:nvPr>
        </p:nvSpPr>
        <p:spPr>
          <a:xfrm>
            <a:off x="4489053" y="2666998"/>
            <a:ext cx="31989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11" name="Google Shape;211;p36"/>
          <p:cNvSpPr txBox="1"/>
          <p:nvPr>
            <p:ph idx="6" type="body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2" name="Google Shape;212;p36"/>
          <p:cNvSpPr txBox="1"/>
          <p:nvPr>
            <p:ph idx="7" type="body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3" name="Google Shape;213;p36"/>
          <p:cNvSpPr/>
          <p:nvPr>
            <p:ph idx="8" type="pic"/>
          </p:nvPr>
        </p:nvSpPr>
        <p:spPr>
          <a:xfrm>
            <a:off x="7852442" y="2666998"/>
            <a:ext cx="3194969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14" name="Google Shape;214;p36"/>
          <p:cNvSpPr txBox="1"/>
          <p:nvPr>
            <p:ph idx="9" type="body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5" name="Google Shape;215;p3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3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l" type="vertTx">
  <p:cSld name="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7"/>
          <p:cNvSpPr txBox="1"/>
          <p:nvPr>
            <p:ph idx="1" type="body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21" name="Google Shape;221;p3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3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3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is" type="vertTitleAndTx">
  <p:cSld name="VERTICAL_TITLE_AND_VERTICAL_TEX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8"/>
          <p:cNvSpPr txBox="1"/>
          <p:nvPr>
            <p:ph idx="1" type="body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27" name="Google Shape;227;p3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3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blank">
  <p:cSld name="BLANK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8c44b2393c_0_1048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g8c44b2393c_0_1048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g8c44b2393c_0_1048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conteúdo" type="obj">
  <p:cSld name="OBJEC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8c44b2393c_0_1052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g8c44b2393c_0_1052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84" name="Google Shape;284;g8c44b2393c_0_1052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g8c44b2393c_0_1052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g8c44b2393c_0_1052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conteúdo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3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3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59" name="Google Shape;59;p2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de título" showMasterSp="0" type="title">
  <p:cSld name="TITLE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288" name="Google Shape;288;g8c44b2393c_0_1058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9" name="Google Shape;289;g8c44b2393c_0_1058"/>
          <p:cNvGrpSpPr/>
          <p:nvPr/>
        </p:nvGrpSpPr>
        <p:grpSpPr>
          <a:xfrm>
            <a:off x="0" y="0"/>
            <a:ext cx="2305051" cy="6858000"/>
            <a:chOff x="0" y="0"/>
            <a:chExt cx="2305051" cy="6858000"/>
          </a:xfrm>
        </p:grpSpPr>
        <p:sp>
          <p:nvSpPr>
            <p:cNvPr id="290" name="Google Shape;290;g8c44b2393c_0_1058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g8c44b2393c_0_1058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g8c44b2393c_0_1058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g8c44b2393c_0_1058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g8c44b2393c_0_1058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g8c44b2393c_0_1058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96" name="Google Shape;296;g8c44b2393c_0_1058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97" name="Google Shape;297;g8c44b2393c_0_1058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g8c44b2393c_0_1058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99" name="Google Shape;299;g8c44b2393c_0_1058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00" name="Google Shape;300;g8c44b2393c_0_1058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g8c44b2393c_0_1058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g8c44b2393c_0_1058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03" name="Google Shape;303;g8c44b2393c_0_1058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g8c44b2393c_0_1058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05" name="Google Shape;305;g8c44b2393c_0_1058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g8c44b2393c_0_1058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g8c44b2393c_0_1058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08" name="Google Shape;308;g8c44b2393c_0_1058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g8c44b2393c_0_1058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g8c44b2393c_0_1058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11" name="Google Shape;311;g8c44b2393c_0_1058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g8c44b2393c_0_1058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13" name="Google Shape;313;g8c44b2393c_0_1058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g8c44b2393c_0_1058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15" name="Google Shape;315;g8c44b2393c_0_1058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g8c44b2393c_0_1058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17" name="Google Shape;317;g8c44b2393c_0_1058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g8c44b2393c_0_1058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g8c44b2393c_0_1058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g8c44b2393c_0_1058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21" name="Google Shape;321;g8c44b2393c_0_1058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22" name="Google Shape;322;g8c44b2393c_0_1058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g8c44b2393c_0_1058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24" name="Google Shape;324;g8c44b2393c_0_1058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25" name="Google Shape;325;g8c44b2393c_0_1058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g8c44b2393c_0_1058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27" name="Google Shape;327;g8c44b2393c_0_1058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g8c44b2393c_0_1058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29" name="Google Shape;329;g8c44b2393c_0_1058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g8c44b2393c_0_1058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g8c44b2393c_0_1058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32" name="Google Shape;332;g8c44b2393c_0_1058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g8c44b2393c_0_1058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34" name="Google Shape;334;g8c44b2393c_0_1058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g8c44b2393c_0_1058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g8c44b2393c_0_1058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37" name="Google Shape;337;g8c44b2393c_0_1058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38" name="Google Shape;338;g8c44b2393c_0_1058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g8c44b2393c_0_1058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g8c44b2393c_0_1058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41" name="Google Shape;341;g8c44b2393c_0_1058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g8c44b2393c_0_1058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343" name="Google Shape;343;g8c44b2393c_0_1058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" name="Google Shape;344;g8c44b2393c_0_1058"/>
          <p:cNvSpPr txBox="1"/>
          <p:nvPr>
            <p:ph type="ctrTitle"/>
          </p:nvPr>
        </p:nvSpPr>
        <p:spPr>
          <a:xfrm>
            <a:off x="1876424" y="1122363"/>
            <a:ext cx="87915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g8c44b2393c_0_1058"/>
          <p:cNvSpPr txBox="1"/>
          <p:nvPr>
            <p:ph idx="1" type="subTitle"/>
          </p:nvPr>
        </p:nvSpPr>
        <p:spPr>
          <a:xfrm>
            <a:off x="1876424" y="3602038"/>
            <a:ext cx="87915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000" cap="none">
                <a:solidFill>
                  <a:schemeClr val="accent2"/>
                </a:solidFill>
              </a:defRPr>
            </a:lvl1pPr>
            <a:lvl2pPr lvl="1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rtl="0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346" name="Google Shape;346;g8c44b2393c_0_1058"/>
          <p:cNvSpPr txBox="1"/>
          <p:nvPr>
            <p:ph idx="10" type="dt"/>
          </p:nvPr>
        </p:nvSpPr>
        <p:spPr>
          <a:xfrm>
            <a:off x="7077511" y="541020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g8c44b2393c_0_1058"/>
          <p:cNvSpPr txBox="1"/>
          <p:nvPr>
            <p:ph idx="11" type="ftr"/>
          </p:nvPr>
        </p:nvSpPr>
        <p:spPr>
          <a:xfrm>
            <a:off x="1876424" y="5410201"/>
            <a:ext cx="512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g8c44b2393c_0_1058"/>
          <p:cNvSpPr txBox="1"/>
          <p:nvPr>
            <p:ph idx="12" type="sldNum"/>
          </p:nvPr>
        </p:nvSpPr>
        <p:spPr>
          <a:xfrm>
            <a:off x="9896911" y="5410199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beçalho da Seção" type="secHead">
  <p:cSld name="SECTION_HEADER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8c44b2393c_0_1120"/>
          <p:cNvSpPr txBox="1"/>
          <p:nvPr>
            <p:ph type="title"/>
          </p:nvPr>
        </p:nvSpPr>
        <p:spPr>
          <a:xfrm>
            <a:off x="1141411" y="1419226"/>
            <a:ext cx="99060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g8c44b2393c_0_1120"/>
          <p:cNvSpPr txBox="1"/>
          <p:nvPr>
            <p:ph idx="1" type="body"/>
          </p:nvPr>
        </p:nvSpPr>
        <p:spPr>
          <a:xfrm>
            <a:off x="1141411" y="4424362"/>
            <a:ext cx="9906000" cy="13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2" name="Google Shape;352;g8c44b2393c_0_1120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3" name="Google Shape;353;g8c44b2393c_0_1120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g8c44b2393c_0_1120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uas Partes de Conteúdo" type="twoObj">
  <p:cSld name="TWO_OBJECTS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8c44b2393c_0_1126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g8c44b2393c_0_1126"/>
          <p:cNvSpPr txBox="1"/>
          <p:nvPr>
            <p:ph idx="1" type="body"/>
          </p:nvPr>
        </p:nvSpPr>
        <p:spPr>
          <a:xfrm>
            <a:off x="1141410" y="2249486"/>
            <a:ext cx="48783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58" name="Google Shape;358;g8c44b2393c_0_1126"/>
          <p:cNvSpPr txBox="1"/>
          <p:nvPr>
            <p:ph idx="2" type="body"/>
          </p:nvPr>
        </p:nvSpPr>
        <p:spPr>
          <a:xfrm>
            <a:off x="6172200" y="2249486"/>
            <a:ext cx="48753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59" name="Google Shape;359;g8c44b2393c_0_1126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0" name="Google Shape;360;g8c44b2393c_0_1126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g8c44b2393c_0_1126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ção" type="twoTxTwoObj">
  <p:cSld name="TWO_OBJECTS_WITH_TEXT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8c44b2393c_0_1133"/>
          <p:cNvSpPr txBox="1"/>
          <p:nvPr>
            <p:ph type="title"/>
          </p:nvPr>
        </p:nvSpPr>
        <p:spPr>
          <a:xfrm>
            <a:off x="1141411" y="619126"/>
            <a:ext cx="9906000" cy="14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4" name="Google Shape;364;g8c44b2393c_0_1133"/>
          <p:cNvSpPr txBox="1"/>
          <p:nvPr>
            <p:ph idx="1" type="body"/>
          </p:nvPr>
        </p:nvSpPr>
        <p:spPr>
          <a:xfrm>
            <a:off x="1370019" y="2249486"/>
            <a:ext cx="46497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65" name="Google Shape;365;g8c44b2393c_0_1133"/>
          <p:cNvSpPr txBox="1"/>
          <p:nvPr>
            <p:ph idx="2" type="body"/>
          </p:nvPr>
        </p:nvSpPr>
        <p:spPr>
          <a:xfrm>
            <a:off x="1141410" y="3073397"/>
            <a:ext cx="4878300" cy="27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66" name="Google Shape;366;g8c44b2393c_0_1133"/>
          <p:cNvSpPr txBox="1"/>
          <p:nvPr>
            <p:ph idx="3" type="body"/>
          </p:nvPr>
        </p:nvSpPr>
        <p:spPr>
          <a:xfrm>
            <a:off x="6400808" y="2249485"/>
            <a:ext cx="46467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67" name="Google Shape;367;g8c44b2393c_0_1133"/>
          <p:cNvSpPr txBox="1"/>
          <p:nvPr>
            <p:ph idx="4" type="body"/>
          </p:nvPr>
        </p:nvSpPr>
        <p:spPr>
          <a:xfrm>
            <a:off x="6172200" y="3073397"/>
            <a:ext cx="4875300" cy="27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68" name="Google Shape;368;g8c44b2393c_0_1133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9" name="Google Shape;369;g8c44b2393c_0_1133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g8c44b2393c_0_1133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mente título" type="titleOnly">
  <p:cSld name="TITLE_ONLY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8c44b2393c_0_1142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3" name="Google Shape;373;g8c44b2393c_0_1142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g8c44b2393c_0_1142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g8c44b2393c_0_1142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údo com Legenda" type="objTx">
  <p:cSld name="OBJECT_WITH_CAPTION_TEXT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c44b2393c_0_1147"/>
          <p:cNvSpPr txBox="1"/>
          <p:nvPr>
            <p:ph type="title"/>
          </p:nvPr>
        </p:nvSpPr>
        <p:spPr>
          <a:xfrm>
            <a:off x="1146705" y="609601"/>
            <a:ext cx="3855900" cy="163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g8c44b2393c_0_1147"/>
          <p:cNvSpPr txBox="1"/>
          <p:nvPr>
            <p:ph idx="1" type="body"/>
          </p:nvPr>
        </p:nvSpPr>
        <p:spPr>
          <a:xfrm>
            <a:off x="5156200" y="592666"/>
            <a:ext cx="5891100" cy="51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79" name="Google Shape;379;g8c44b2393c_0_1147"/>
          <p:cNvSpPr txBox="1"/>
          <p:nvPr>
            <p:ph idx="2" type="body"/>
          </p:nvPr>
        </p:nvSpPr>
        <p:spPr>
          <a:xfrm>
            <a:off x="1146705" y="2249486"/>
            <a:ext cx="38559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380" name="Google Shape;380;g8c44b2393c_0_1147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g8c44b2393c_0_1147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g8c44b2393c_0_1147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m com Legenda" type="picTx">
  <p:cSld name="PICTURE_WITH_CAPTION_TEXT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8c44b2393c_0_1154"/>
          <p:cNvSpPr txBox="1"/>
          <p:nvPr>
            <p:ph type="title"/>
          </p:nvPr>
        </p:nvSpPr>
        <p:spPr>
          <a:xfrm>
            <a:off x="1141413" y="609600"/>
            <a:ext cx="5934600" cy="163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g8c44b2393c_0_1154"/>
          <p:cNvSpPr/>
          <p:nvPr>
            <p:ph idx="2" type="pic"/>
          </p:nvPr>
        </p:nvSpPr>
        <p:spPr>
          <a:xfrm>
            <a:off x="7380721" y="609601"/>
            <a:ext cx="3666600" cy="5181600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386" name="Google Shape;386;g8c44b2393c_0_1154"/>
          <p:cNvSpPr txBox="1"/>
          <p:nvPr>
            <p:ph idx="1" type="body"/>
          </p:nvPr>
        </p:nvSpPr>
        <p:spPr>
          <a:xfrm>
            <a:off x="1141410" y="2249486"/>
            <a:ext cx="59346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387" name="Google Shape;387;g8c44b2393c_0_1154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g8c44b2393c_0_1154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g8c44b2393c_0_1154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to Panorâmica com Legenda">
  <p:cSld name="Foto Panorâmica com Legenda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8c44b2393c_0_1161"/>
          <p:cNvSpPr txBox="1"/>
          <p:nvPr>
            <p:ph type="title"/>
          </p:nvPr>
        </p:nvSpPr>
        <p:spPr>
          <a:xfrm>
            <a:off x="1141410" y="4304664"/>
            <a:ext cx="9912300" cy="819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2" name="Google Shape;392;g8c44b2393c_0_1161"/>
          <p:cNvSpPr/>
          <p:nvPr>
            <p:ph idx="2" type="pic"/>
          </p:nvPr>
        </p:nvSpPr>
        <p:spPr>
          <a:xfrm>
            <a:off x="1141411" y="606426"/>
            <a:ext cx="9912300" cy="3299700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393" name="Google Shape;393;g8c44b2393c_0_1161"/>
          <p:cNvSpPr txBox="1"/>
          <p:nvPr>
            <p:ph idx="1" type="body"/>
          </p:nvPr>
        </p:nvSpPr>
        <p:spPr>
          <a:xfrm>
            <a:off x="1141364" y="5124020"/>
            <a:ext cx="99108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394" name="Google Shape;394;g8c44b2393c_0_1161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g8c44b2393c_0_1161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6" name="Google Shape;396;g8c44b2393c_0_1161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Legenda">
  <p:cSld name="Título e Legenda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8c44b2393c_0_1168"/>
          <p:cNvSpPr txBox="1"/>
          <p:nvPr>
            <p:ph type="title"/>
          </p:nvPr>
        </p:nvSpPr>
        <p:spPr>
          <a:xfrm>
            <a:off x="1141456" y="609600"/>
            <a:ext cx="9906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g8c44b2393c_0_1168"/>
          <p:cNvSpPr txBox="1"/>
          <p:nvPr>
            <p:ph idx="1" type="body"/>
          </p:nvPr>
        </p:nvSpPr>
        <p:spPr>
          <a:xfrm>
            <a:off x="1141410" y="4419599"/>
            <a:ext cx="99045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400" name="Google Shape;400;g8c44b2393c_0_1168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g8c44b2393c_0_1168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g8c44b2393c_0_1168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itação com Legenda">
  <p:cSld name="Citação com Legenda"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8c44b2393c_0_1174"/>
          <p:cNvSpPr txBox="1"/>
          <p:nvPr>
            <p:ph type="title"/>
          </p:nvPr>
        </p:nvSpPr>
        <p:spPr>
          <a:xfrm>
            <a:off x="1446212" y="609599"/>
            <a:ext cx="9302700" cy="27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g8c44b2393c_0_1174"/>
          <p:cNvSpPr txBox="1"/>
          <p:nvPr>
            <p:ph idx="1" type="body"/>
          </p:nvPr>
        </p:nvSpPr>
        <p:spPr>
          <a:xfrm>
            <a:off x="1720644" y="3365557"/>
            <a:ext cx="87522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406" name="Google Shape;406;g8c44b2393c_0_1174"/>
          <p:cNvSpPr txBox="1"/>
          <p:nvPr>
            <p:ph idx="2" type="body"/>
          </p:nvPr>
        </p:nvSpPr>
        <p:spPr>
          <a:xfrm>
            <a:off x="1141411" y="4309919"/>
            <a:ext cx="9906000" cy="14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407" name="Google Shape;407;g8c44b2393c_0_1174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8" name="Google Shape;408;g8c44b2393c_0_1174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g8c44b2393c_0_1174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10" name="Google Shape;410;g8c44b2393c_0_1174"/>
          <p:cNvSpPr txBox="1"/>
          <p:nvPr/>
        </p:nvSpPr>
        <p:spPr>
          <a:xfrm>
            <a:off x="903512" y="732394"/>
            <a:ext cx="6096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lang="pt-BR" sz="800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411" name="Google Shape;411;g8c44b2393c_0_1174"/>
          <p:cNvSpPr txBox="1"/>
          <p:nvPr/>
        </p:nvSpPr>
        <p:spPr>
          <a:xfrm>
            <a:off x="10537370" y="2764972"/>
            <a:ext cx="6096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lang="pt-BR" sz="800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de título" showMasterSp="0" type="title">
  <p:cSld name="TITL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3" name="Google Shape;63;p24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" name="Google Shape;64;p24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65" name="Google Shape;65;p24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4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4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4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4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4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1" name="Google Shape;71;p24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2" name="Google Shape;72;p24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4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4" name="Google Shape;74;p24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5" name="Google Shape;75;p24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4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4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24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4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24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4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4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3" name="Google Shape;83;p24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4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4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24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4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8" name="Google Shape;88;p24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4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24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4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24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4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4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4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6" name="Google Shape;96;p24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24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4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24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0" name="Google Shape;100;p24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4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24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4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4" name="Google Shape;104;p24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4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4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24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4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9" name="Google Shape;109;p24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4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4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2" name="Google Shape;112;p24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3" name="Google Shape;113;p24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4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4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6" name="Google Shape;116;p24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4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8" name="Google Shape;118;p24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F93500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24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4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2000" cap="none">
                <a:solidFill>
                  <a:schemeClr val="accen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21" name="Google Shape;121;p24"/>
          <p:cNvSpPr txBox="1"/>
          <p:nvPr>
            <p:ph idx="10" type="dt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2" type="sldNum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rtão de Nome">
  <p:cSld name="Cartão de Nome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8c44b2393c_0_1183"/>
          <p:cNvSpPr txBox="1"/>
          <p:nvPr>
            <p:ph type="title"/>
          </p:nvPr>
        </p:nvSpPr>
        <p:spPr>
          <a:xfrm>
            <a:off x="1141410" y="2134041"/>
            <a:ext cx="9906000" cy="25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4" name="Google Shape;414;g8c44b2393c_0_1183"/>
          <p:cNvSpPr txBox="1"/>
          <p:nvPr>
            <p:ph idx="1" type="body"/>
          </p:nvPr>
        </p:nvSpPr>
        <p:spPr>
          <a:xfrm>
            <a:off x="1141364" y="4657655"/>
            <a:ext cx="99045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415" name="Google Shape;415;g8c44b2393c_0_1183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g8c44b2393c_0_1183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7" name="Google Shape;417;g8c44b2393c_0_1183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nas">
  <p:cSld name="3 Colunas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8c44b2393c_0_1189"/>
          <p:cNvSpPr txBox="1"/>
          <p:nvPr>
            <p:ph type="title"/>
          </p:nvPr>
        </p:nvSpPr>
        <p:spPr>
          <a:xfrm>
            <a:off x="1141413" y="609600"/>
            <a:ext cx="99060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0" name="Google Shape;420;g8c44b2393c_0_1189"/>
          <p:cNvSpPr txBox="1"/>
          <p:nvPr>
            <p:ph idx="1" type="body"/>
          </p:nvPr>
        </p:nvSpPr>
        <p:spPr>
          <a:xfrm>
            <a:off x="1141410" y="2674463"/>
            <a:ext cx="3196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421" name="Google Shape;421;g8c44b2393c_0_1189"/>
          <p:cNvSpPr txBox="1"/>
          <p:nvPr>
            <p:ph idx="2" type="body"/>
          </p:nvPr>
        </p:nvSpPr>
        <p:spPr>
          <a:xfrm>
            <a:off x="1127918" y="3360263"/>
            <a:ext cx="32088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422" name="Google Shape;422;g8c44b2393c_0_1189"/>
          <p:cNvSpPr txBox="1"/>
          <p:nvPr>
            <p:ph idx="3" type="body"/>
          </p:nvPr>
        </p:nvSpPr>
        <p:spPr>
          <a:xfrm>
            <a:off x="4514766" y="2677635"/>
            <a:ext cx="31845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423" name="Google Shape;423;g8c44b2393c_0_1189"/>
          <p:cNvSpPr txBox="1"/>
          <p:nvPr>
            <p:ph idx="4" type="body"/>
          </p:nvPr>
        </p:nvSpPr>
        <p:spPr>
          <a:xfrm>
            <a:off x="4504213" y="3363435"/>
            <a:ext cx="31959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424" name="Google Shape;424;g8c44b2393c_0_1189"/>
          <p:cNvSpPr txBox="1"/>
          <p:nvPr>
            <p:ph idx="5" type="body"/>
          </p:nvPr>
        </p:nvSpPr>
        <p:spPr>
          <a:xfrm>
            <a:off x="7852442" y="2674463"/>
            <a:ext cx="31950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425" name="Google Shape;425;g8c44b2393c_0_1189"/>
          <p:cNvSpPr txBox="1"/>
          <p:nvPr>
            <p:ph idx="6" type="body"/>
          </p:nvPr>
        </p:nvSpPr>
        <p:spPr>
          <a:xfrm>
            <a:off x="7852442" y="3360263"/>
            <a:ext cx="31950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426" name="Google Shape;426;g8c44b2393c_0_1189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7" name="Google Shape;427;g8c44b2393c_0_1189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g8c44b2393c_0_1189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Colunas de Imagem">
  <p:cSld name="3 Colunas de Imagem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8c44b2393c_0_1200"/>
          <p:cNvSpPr txBox="1"/>
          <p:nvPr>
            <p:ph type="title"/>
          </p:nvPr>
        </p:nvSpPr>
        <p:spPr>
          <a:xfrm>
            <a:off x="1141411" y="609600"/>
            <a:ext cx="99060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g8c44b2393c_0_1200"/>
          <p:cNvSpPr txBox="1"/>
          <p:nvPr>
            <p:ph idx="1" type="body"/>
          </p:nvPr>
        </p:nvSpPr>
        <p:spPr>
          <a:xfrm>
            <a:off x="1141413" y="4404596"/>
            <a:ext cx="31953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432" name="Google Shape;432;g8c44b2393c_0_1200"/>
          <p:cNvSpPr/>
          <p:nvPr>
            <p:ph idx="2" type="pic"/>
          </p:nvPr>
        </p:nvSpPr>
        <p:spPr>
          <a:xfrm>
            <a:off x="1141413" y="2666998"/>
            <a:ext cx="319530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433" name="Google Shape;433;g8c44b2393c_0_1200"/>
          <p:cNvSpPr txBox="1"/>
          <p:nvPr>
            <p:ph idx="3" type="body"/>
          </p:nvPr>
        </p:nvSpPr>
        <p:spPr>
          <a:xfrm>
            <a:off x="1141413" y="4980858"/>
            <a:ext cx="3195300" cy="8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434" name="Google Shape;434;g8c44b2393c_0_1200"/>
          <p:cNvSpPr txBox="1"/>
          <p:nvPr>
            <p:ph idx="4" type="body"/>
          </p:nvPr>
        </p:nvSpPr>
        <p:spPr>
          <a:xfrm>
            <a:off x="4489053" y="4404596"/>
            <a:ext cx="32004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435" name="Google Shape;435;g8c44b2393c_0_1200"/>
          <p:cNvSpPr/>
          <p:nvPr>
            <p:ph idx="5" type="pic"/>
          </p:nvPr>
        </p:nvSpPr>
        <p:spPr>
          <a:xfrm>
            <a:off x="4489053" y="2666998"/>
            <a:ext cx="319890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436" name="Google Shape;436;g8c44b2393c_0_1200"/>
          <p:cNvSpPr txBox="1"/>
          <p:nvPr>
            <p:ph idx="6" type="body"/>
          </p:nvPr>
        </p:nvSpPr>
        <p:spPr>
          <a:xfrm>
            <a:off x="4487593" y="4980857"/>
            <a:ext cx="32004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437" name="Google Shape;437;g8c44b2393c_0_1200"/>
          <p:cNvSpPr txBox="1"/>
          <p:nvPr>
            <p:ph idx="7" type="body"/>
          </p:nvPr>
        </p:nvSpPr>
        <p:spPr>
          <a:xfrm>
            <a:off x="7852567" y="4404595"/>
            <a:ext cx="31908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438" name="Google Shape;438;g8c44b2393c_0_1200"/>
          <p:cNvSpPr/>
          <p:nvPr>
            <p:ph idx="8" type="pic"/>
          </p:nvPr>
        </p:nvSpPr>
        <p:spPr>
          <a:xfrm>
            <a:off x="7852442" y="2666998"/>
            <a:ext cx="319500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439" name="Google Shape;439;g8c44b2393c_0_1200"/>
          <p:cNvSpPr txBox="1"/>
          <p:nvPr>
            <p:ph idx="9" type="body"/>
          </p:nvPr>
        </p:nvSpPr>
        <p:spPr>
          <a:xfrm>
            <a:off x="7852442" y="4980854"/>
            <a:ext cx="31950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440" name="Google Shape;440;g8c44b2393c_0_1200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1" name="Google Shape;441;g8c44b2393c_0_1200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2" name="Google Shape;442;g8c44b2393c_0_1200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l" type="vertTx">
  <p:cSld name="VERTICAL_TEXT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8c44b2393c_0_1214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g8c44b2393c_0_1214"/>
          <p:cNvSpPr txBox="1"/>
          <p:nvPr>
            <p:ph idx="1" type="body"/>
          </p:nvPr>
        </p:nvSpPr>
        <p:spPr>
          <a:xfrm rot="5400000">
            <a:off x="4323511" y="-932613"/>
            <a:ext cx="3541800" cy="99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446" name="Google Shape;446;g8c44b2393c_0_1214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7" name="Google Shape;447;g8c44b2393c_0_1214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8" name="Google Shape;448;g8c44b2393c_0_1214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is" type="vertTitleAndTx">
  <p:cSld name="VERTICAL_TITLE_AND_VERTICAL_TEXT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8c44b2393c_0_1220"/>
          <p:cNvSpPr txBox="1"/>
          <p:nvPr>
            <p:ph type="title"/>
          </p:nvPr>
        </p:nvSpPr>
        <p:spPr>
          <a:xfrm rot="5400000">
            <a:off x="7454161" y="2197949"/>
            <a:ext cx="5181600" cy="200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1" name="Google Shape;451;g8c44b2393c_0_1220"/>
          <p:cNvSpPr txBox="1"/>
          <p:nvPr>
            <p:ph idx="1" type="body"/>
          </p:nvPr>
        </p:nvSpPr>
        <p:spPr>
          <a:xfrm rot="5400000">
            <a:off x="2424850" y="-673951"/>
            <a:ext cx="5181600" cy="77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452" name="Google Shape;452;g8c44b2393c_0_1220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" name="Google Shape;453;g8c44b2393c_0_1220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4" name="Google Shape;454;g8c44b2393c_0_1220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beçalho da Seção" type="secHead">
  <p:cSld name="SECTION_HEADER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idx="1" type="body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uas Partes de Conteúdo" type="twoObj">
  <p:cSld name="TWO_OBJEC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6"/>
          <p:cNvSpPr txBox="1"/>
          <p:nvPr>
            <p:ph idx="1" type="body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33" name="Google Shape;133;p26"/>
          <p:cNvSpPr txBox="1"/>
          <p:nvPr>
            <p:ph idx="2" type="body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ção" type="twoTxTwoObj">
  <p:cSld name="TWO_OBJECTS_WITH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40" name="Google Shape;140;p27"/>
          <p:cNvSpPr txBox="1"/>
          <p:nvPr>
            <p:ph idx="2" type="body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idx="3" type="body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42" name="Google Shape;142;p27"/>
          <p:cNvSpPr txBox="1"/>
          <p:nvPr>
            <p:ph idx="4" type="body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43" name="Google Shape;143;p2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mente título" type="titleOnly">
  <p:cSld name="TITLE_ONL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údo com Legenda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9"/>
          <p:cNvSpPr txBox="1"/>
          <p:nvPr>
            <p:ph idx="1" type="body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2" type="body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55" name="Google Shape;155;p2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m com Legenda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/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30"/>
          <p:cNvSpPr/>
          <p:nvPr>
            <p:ph idx="2" type="pic"/>
          </p:nvPr>
        </p:nvSpPr>
        <p:spPr>
          <a:xfrm>
            <a:off x="7380721" y="609601"/>
            <a:ext cx="3666690" cy="51815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FFAA93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61" name="Google Shape;161;p30"/>
          <p:cNvSpPr txBox="1"/>
          <p:nvPr>
            <p:ph idx="1" type="body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62" name="Google Shape;162;p3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3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3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" Type="http://schemas.openxmlformats.org/officeDocument/2006/relationships/image" Target="../media/image4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34.xml"/><Relationship Id="rId6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33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" name="Google Shape;6;p2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2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2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21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" name="Google Shape;10;p2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" name="Google Shape;11;p2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2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2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2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2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2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0" name="Google Shape;20;p2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1" name="Google Shape;21;p2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2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2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2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1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2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2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2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2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2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" name="Google Shape;36;p21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2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2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2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2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2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21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" name="Google Shape;47;p21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8" name="Google Shape;48;p21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49" name="Google Shape;49;p2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0" name="Google Shape;50;p2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1" name="Google Shape;51;p2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231" name="Google Shape;231;g8c44b2393c_0_100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5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2" name="Google Shape;232;g8c44b2393c_0_1001"/>
          <p:cNvGrpSpPr/>
          <p:nvPr/>
        </p:nvGrpSpPr>
        <p:grpSpPr>
          <a:xfrm>
            <a:off x="-14288" y="0"/>
            <a:ext cx="12053888" cy="6858000"/>
            <a:chOff x="-14288" y="0"/>
            <a:chExt cx="12053888" cy="6858000"/>
          </a:xfrm>
        </p:grpSpPr>
        <p:grpSp>
          <p:nvGrpSpPr>
            <p:cNvPr id="233" name="Google Shape;233;g8c44b2393c_0_1001"/>
            <p:cNvGrpSpPr/>
            <p:nvPr/>
          </p:nvGrpSpPr>
          <p:grpSpPr>
            <a:xfrm>
              <a:off x="-14288" y="0"/>
              <a:ext cx="1220788" cy="6858000"/>
              <a:chOff x="-14288" y="0"/>
              <a:chExt cx="1220788" cy="6858000"/>
            </a:xfrm>
          </p:grpSpPr>
          <p:sp>
            <p:nvSpPr>
              <p:cNvPr id="234" name="Google Shape;234;g8c44b2393c_0_1001"/>
              <p:cNvSpPr/>
              <p:nvPr/>
            </p:nvSpPr>
            <p:spPr>
              <a:xfrm>
                <a:off x="114300" y="4763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g8c44b2393c_0_100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g8c44b2393c_0_100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g8c44b2393c_0_100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38" name="Google Shape;238;g8c44b2393c_0_100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g8c44b2393c_0_100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40" name="Google Shape;240;g8c44b2393c_0_100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41" name="Google Shape;241;g8c44b2393c_0_100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g8c44b2393c_0_100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g8c44b2393c_0_100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44" name="Google Shape;244;g8c44b2393c_0_100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45" name="Google Shape;245;g8c44b2393c_0_100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46" name="Google Shape;246;g8c44b2393c_0_100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47" name="Google Shape;247;g8c44b2393c_0_100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48" name="Google Shape;248;g8c44b2393c_0_100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49" name="Google Shape;249;g8c44b2393c_0_100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g8c44b2393c_0_1001"/>
              <p:cNvSpPr/>
              <p:nvPr/>
            </p:nvSpPr>
            <p:spPr>
              <a:xfrm>
                <a:off x="133350" y="4662488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g8c44b2393c_0_100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52" name="Google Shape;252;g8c44b2393c_0_100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g8c44b2393c_0_100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54" name="Google Shape;254;g8c44b2393c_0_100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g8c44b2393c_0_100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56" name="Google Shape;256;g8c44b2393c_0_100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57" name="Google Shape;257;g8c44b2393c_0_100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g8c44b2393c_0_100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g8c44b2393c_0_100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60" name="Google Shape;260;g8c44b2393c_0_100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1" name="Google Shape;261;g8c44b2393c_0_1001"/>
            <p:cNvGrpSpPr/>
            <p:nvPr/>
          </p:nvGrpSpPr>
          <p:grpSpPr>
            <a:xfrm>
              <a:off x="11364912" y="0"/>
              <a:ext cx="674688" cy="6848475"/>
              <a:chOff x="11364912" y="0"/>
              <a:chExt cx="674688" cy="6848475"/>
            </a:xfrm>
          </p:grpSpPr>
          <p:sp>
            <p:nvSpPr>
              <p:cNvPr id="262" name="Google Shape;262;g8c44b2393c_0_100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63" name="Google Shape;263;g8c44b2393c_0_100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g8c44b2393c_0_100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g8c44b2393c_0_100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66" name="Google Shape;266;g8c44b2393c_0_100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g8c44b2393c_0_100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68" name="Google Shape;268;g8c44b2393c_0_100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g8c44b2393c_0_100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70" name="Google Shape;270;g8c44b2393c_0_100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g8c44b2393c_0_1001"/>
              <p:cNvSpPr/>
              <p:nvPr/>
            </p:nvSpPr>
            <p:spPr>
              <a:xfrm>
                <a:off x="11939587" y="6596063"/>
                <a:ext cx="23700" cy="252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A62300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2" name="Google Shape;272;g8c44b2393c_0_1001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73" name="Google Shape;273;g8c44b2393c_0_1001"/>
          <p:cNvSpPr txBox="1"/>
          <p:nvPr>
            <p:ph idx="1" type="body"/>
          </p:nvPr>
        </p:nvSpPr>
        <p:spPr>
          <a:xfrm>
            <a:off x="1141412" y="2249487"/>
            <a:ext cx="9906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4" name="Google Shape;274;g8c44b2393c_0_1001"/>
          <p:cNvSpPr txBox="1"/>
          <p:nvPr>
            <p:ph idx="10" type="dt"/>
          </p:nvPr>
        </p:nvSpPr>
        <p:spPr>
          <a:xfrm>
            <a:off x="7456921" y="588327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5" name="Google Shape;275;g8c44b2393c_0_1001"/>
          <p:cNvSpPr txBox="1"/>
          <p:nvPr>
            <p:ph idx="11" type="ftr"/>
          </p:nvPr>
        </p:nvSpPr>
        <p:spPr>
          <a:xfrm>
            <a:off x="1141411" y="5883275"/>
            <a:ext cx="623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6" name="Google Shape;276;g8c44b2393c_0_1001"/>
          <p:cNvSpPr txBox="1"/>
          <p:nvPr>
            <p:ph idx="12" type="sldNum"/>
          </p:nvPr>
        </p:nvSpPr>
        <p:spPr>
          <a:xfrm>
            <a:off x="10276321" y="5883274"/>
            <a:ext cx="7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Relationship Id="rId4" Type="http://schemas.openxmlformats.org/officeDocument/2006/relationships/image" Target="../media/image1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Google Shape;45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65960" y="0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11"/>
          <p:cNvSpPr txBox="1"/>
          <p:nvPr>
            <p:ph idx="1" type="body"/>
          </p:nvPr>
        </p:nvSpPr>
        <p:spPr>
          <a:xfrm>
            <a:off x="1393338" y="355372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Se quisermos criar um algoritmo para contar de 0 a 9 utilizando o comando do... while, como faríamos?</a:t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24" name="Google Shape;52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36302" y="941384"/>
            <a:ext cx="4762232" cy="2133083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11"/>
          <p:cNvSpPr txBox="1"/>
          <p:nvPr/>
        </p:nvSpPr>
        <p:spPr>
          <a:xfrm>
            <a:off x="1393338" y="3281265"/>
            <a:ext cx="9311951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Vamos fazer uma pequena modificação neste código para testar o funcionamento deste loop.</a:t>
            </a:r>
            <a:endParaRPr/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AutoNum type="arabicPeriod"/>
            </a:pPr>
            <a:r>
              <a:rPr b="0" i="0" lang="pt-BR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Coloquem um valor maior que 10 na variável count.</a:t>
            </a:r>
            <a:endParaRPr/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413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Twentieth Century"/>
              <a:buAutoNum type="arabicPeriod"/>
            </a:pPr>
            <a:r>
              <a:rPr b="0" i="0" lang="pt-BR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Qual foi o resultado exibido?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26" name="Google Shape;526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02531" y="4144117"/>
            <a:ext cx="4429774" cy="1505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53500" y="5609223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2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2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2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2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12"/>
          <p:cNvSpPr txBox="1"/>
          <p:nvPr>
            <p:ph idx="1" type="body"/>
          </p:nvPr>
        </p:nvSpPr>
        <p:spPr>
          <a:xfrm>
            <a:off x="1244050" y="635291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E se fizermos a mesma coisa utilizando um comando </a:t>
            </a:r>
            <a:r>
              <a:rPr lang="pt-BR" sz="1600" u="sng">
                <a:latin typeface="Century Gothic"/>
                <a:ea typeface="Century Gothic"/>
                <a:cs typeface="Century Gothic"/>
                <a:sym typeface="Century Gothic"/>
              </a:rPr>
              <a:t>While</a:t>
            </a: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, qual será o resultado?</a:t>
            </a:r>
            <a:b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br>
              <a:rPr lang="pt-BR" sz="1600">
                <a:latin typeface="Courier New"/>
                <a:ea typeface="Courier New"/>
                <a:cs typeface="Courier New"/>
                <a:sym typeface="Courier New"/>
              </a:rPr>
            </a:b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33" name="Google Shape;53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06121" y="5706081"/>
            <a:ext cx="3238500" cy="86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00022" y="1315065"/>
            <a:ext cx="5591955" cy="232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3"/>
          <p:cNvSpPr txBox="1"/>
          <p:nvPr>
            <p:ph type="title"/>
          </p:nvPr>
        </p:nvSpPr>
        <p:spPr>
          <a:xfrm>
            <a:off x="1141413" y="309989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b="1" lang="pt-BR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40" name="Google Shape;540;p13"/>
          <p:cNvSpPr txBox="1"/>
          <p:nvPr>
            <p:ph idx="1" type="body"/>
          </p:nvPr>
        </p:nvSpPr>
        <p:spPr>
          <a:xfrm>
            <a:off x="1141413" y="1567543"/>
            <a:ext cx="9905999" cy="49172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667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Char char="•"/>
            </a:pPr>
            <a:r>
              <a:rPr lang="pt-BR" sz="2200">
                <a:latin typeface="Century Gothic"/>
                <a:ea typeface="Century Gothic"/>
                <a:cs typeface="Century Gothic"/>
                <a:sym typeface="Century Gothic"/>
              </a:rPr>
              <a:t>Quando utilizamos uma variável contadora e a quantidade de repetições é conhecida previamente, utilizamos o comando </a:t>
            </a:r>
            <a:r>
              <a:rPr lang="pt-BR" sz="2200" u="sng">
                <a:latin typeface="Century Gothic"/>
                <a:ea typeface="Century Gothic"/>
                <a:cs typeface="Century Gothic"/>
                <a:sym typeface="Century Gothic"/>
              </a:rPr>
              <a:t>for</a:t>
            </a:r>
            <a:r>
              <a:rPr lang="pt-BR" sz="2200"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 sz="3000"/>
          </a:p>
          <a:p>
            <a:pPr indent="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-2667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Char char="•"/>
            </a:pPr>
            <a:r>
              <a:rPr lang="pt-BR" sz="2200">
                <a:latin typeface="Century Gothic"/>
                <a:ea typeface="Century Gothic"/>
                <a:cs typeface="Century Gothic"/>
                <a:sym typeface="Century Gothic"/>
              </a:rPr>
              <a:t>Comandos for fazem a declaração e inicialização da variável contadora, checagem da condição e incremento em uma única linha de código.</a:t>
            </a:r>
            <a:endParaRPr sz="2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br>
              <a:rPr lang="pt-BR" sz="2200"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pt-BR" sz="2200">
                <a:latin typeface="Century Gothic"/>
                <a:ea typeface="Century Gothic"/>
                <a:cs typeface="Century Gothic"/>
                <a:sym typeface="Century Gothic"/>
              </a:rPr>
            </a:br>
            <a:endParaRPr sz="3000"/>
          </a:p>
        </p:txBody>
      </p:sp>
      <p:pic>
        <p:nvPicPr>
          <p:cNvPr id="541" name="Google Shape;54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78855" y="5618001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14"/>
          <p:cNvSpPr txBox="1"/>
          <p:nvPr>
            <p:ph idx="1" type="body"/>
          </p:nvPr>
        </p:nvSpPr>
        <p:spPr>
          <a:xfrm>
            <a:off x="1147666" y="335902"/>
            <a:ext cx="10123680" cy="6102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13"/>
              <a:buChar char="•"/>
            </a:pPr>
            <a:r>
              <a:rPr lang="pt-BR" sz="1610">
                <a:latin typeface="Century Gothic"/>
                <a:ea typeface="Century Gothic"/>
                <a:cs typeface="Century Gothic"/>
                <a:sym typeface="Century Gothic"/>
              </a:rPr>
              <a:t>Em Java devemos escrever o for assim: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13"/>
              <a:buNone/>
            </a:pPr>
            <a:r>
              <a:t/>
            </a:r>
            <a:endParaRPr sz="161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13"/>
              <a:buNone/>
            </a:pPr>
            <a:r>
              <a:rPr lang="pt-BR" sz="1610">
                <a:latin typeface="Century Gothic"/>
                <a:ea typeface="Century Gothic"/>
                <a:cs typeface="Century Gothic"/>
                <a:sym typeface="Century Gothic"/>
              </a:rPr>
              <a:t>	</a:t>
            </a:r>
            <a:endParaRPr sz="161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13"/>
              <a:buNone/>
            </a:pPr>
            <a:r>
              <a:t/>
            </a:r>
            <a:endParaRPr sz="161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13"/>
              <a:buNone/>
            </a:pPr>
            <a:r>
              <a:rPr lang="pt-BR" sz="1610">
                <a:latin typeface="Century Gothic"/>
                <a:ea typeface="Century Gothic"/>
                <a:cs typeface="Century Gothic"/>
                <a:sym typeface="Century Gothic"/>
              </a:rPr>
              <a:t>Reescrevam o algoritmo de contar de 0 até 9 utilizando o comando for.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13"/>
              <a:buNone/>
            </a:pPr>
            <a:br>
              <a:rPr lang="pt-BR" sz="1610">
                <a:latin typeface="Century Gothic"/>
                <a:ea typeface="Century Gothic"/>
                <a:cs typeface="Century Gothic"/>
                <a:sym typeface="Century Gothic"/>
              </a:rPr>
            </a:br>
            <a:endParaRPr sz="161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13"/>
              <a:buNone/>
            </a:pPr>
            <a:br>
              <a:rPr lang="pt-BR" sz="1610">
                <a:latin typeface="Courier New"/>
                <a:ea typeface="Courier New"/>
                <a:cs typeface="Courier New"/>
                <a:sym typeface="Courier New"/>
              </a:rPr>
            </a:b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13"/>
              <a:buChar char="•"/>
            </a:pPr>
            <a:r>
              <a:rPr lang="pt-BR" sz="1610">
                <a:latin typeface="Century Gothic"/>
                <a:ea typeface="Century Gothic"/>
                <a:cs typeface="Century Gothic"/>
                <a:sym typeface="Century Gothic"/>
              </a:rPr>
              <a:t>Notem como declaramos a variável count como int e logo em seguida inicializamos.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13"/>
              <a:buChar char="•"/>
            </a:pPr>
            <a:r>
              <a:rPr lang="pt-BR" sz="1610">
                <a:latin typeface="Century Gothic"/>
                <a:ea typeface="Century Gothic"/>
                <a:cs typeface="Century Gothic"/>
                <a:sym typeface="Century Gothic"/>
              </a:rPr>
              <a:t>Após isso temos a condição a ser checada.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13"/>
              <a:buChar char="•"/>
            </a:pPr>
            <a:r>
              <a:rPr lang="pt-BR" sz="1610">
                <a:latin typeface="Century Gothic"/>
                <a:ea typeface="Century Gothic"/>
                <a:cs typeface="Century Gothic"/>
                <a:sym typeface="Century Gothic"/>
              </a:rPr>
              <a:t>Por fim temos o incremento na variável contadora.</a:t>
            </a:r>
            <a:endParaRPr/>
          </a:p>
          <a:p>
            <a:pPr indent="-100806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13"/>
              <a:buNone/>
            </a:pPr>
            <a:r>
              <a:t/>
            </a:r>
            <a:endParaRPr sz="1610"/>
          </a:p>
        </p:txBody>
      </p:sp>
      <p:pic>
        <p:nvPicPr>
          <p:cNvPr id="547" name="Google Shape;54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91201"/>
            <a:ext cx="3238500" cy="86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8" name="Google Shape;54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71878" y="652238"/>
            <a:ext cx="6577395" cy="925539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14"/>
          <p:cNvSpPr/>
          <p:nvPr/>
        </p:nvSpPr>
        <p:spPr>
          <a:xfrm>
            <a:off x="2761861" y="643812"/>
            <a:ext cx="6587412" cy="942392"/>
          </a:xfrm>
          <a:prstGeom prst="rect">
            <a:avLst/>
          </a:prstGeom>
          <a:noFill/>
          <a:ln cap="flat" cmpd="sng" w="15875">
            <a:solidFill>
              <a:srgbClr val="F935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50" name="Google Shape;550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142780" y="2165195"/>
            <a:ext cx="5810720" cy="1132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1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b="1" lang="pt-BR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VALIDAÇÃO DE ENTRADA 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56" name="Google Shape;556;p16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557" name="Google Shape;55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91201"/>
            <a:ext cx="32385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16"/>
          <p:cNvSpPr txBox="1"/>
          <p:nvPr/>
        </p:nvSpPr>
        <p:spPr>
          <a:xfrm>
            <a:off x="1931437" y="2249487"/>
            <a:ext cx="7735078" cy="35394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pt-BR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 decorrer do curso escrevemos diversos algoritmos que recebiam entradas dos usuários.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pt-BR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Os mais curiosos provavelmente tentaram entrar com um tipo de dados diferente daquele que a variável recebe.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pt-BR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Quando se tenta entrar um tipo de dados através do </a:t>
            </a:r>
            <a:r>
              <a:rPr b="0" i="0" lang="pt-BR" sz="1600" u="sng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Scanner</a:t>
            </a:r>
            <a:r>
              <a:rPr b="0" i="0" lang="pt-BR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que não seja suportado por aquela variável, o programa vai dar PAU.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pt-BR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Além disso, quando aceitamos entradas não validadas, podemos ter problemas em relação à integridade dos dados utilizados.</a:t>
            </a:r>
            <a:endParaRPr/>
          </a:p>
          <a:p>
            <a:pPr indent="-1841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pt-BR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que isso não aconteça, faremos a validação de entrada desses dados utilizando </a:t>
            </a:r>
            <a:r>
              <a:rPr b="1" i="0" lang="pt-BR" sz="1600" u="sng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while loops</a:t>
            </a:r>
            <a:r>
              <a:rPr b="0" i="0" lang="pt-BR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17"/>
          <p:cNvSpPr txBox="1"/>
          <p:nvPr>
            <p:ph type="title"/>
          </p:nvPr>
        </p:nvSpPr>
        <p:spPr>
          <a:xfrm>
            <a:off x="1141413" y="179846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b="1" lang="pt-BR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VALIDAÇÃO DE ENTRADA</a:t>
            </a:r>
            <a:r>
              <a:rPr lang="pt-BR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64" name="Google Shape;564;p17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565" name="Google Shape;56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91201"/>
            <a:ext cx="3238500" cy="866775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17"/>
          <p:cNvSpPr txBox="1"/>
          <p:nvPr/>
        </p:nvSpPr>
        <p:spPr>
          <a:xfrm>
            <a:off x="1390261" y="1492986"/>
            <a:ext cx="8565502" cy="1815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 exemplo: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pt-BR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</a:br>
            <a:endParaRPr b="0" i="0" sz="16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67" name="Google Shape;56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90261" y="1823846"/>
            <a:ext cx="4674902" cy="2897443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17"/>
          <p:cNvSpPr txBox="1"/>
          <p:nvPr/>
        </p:nvSpPr>
        <p:spPr>
          <a:xfrm>
            <a:off x="6065163" y="1823846"/>
            <a:ext cx="3321698" cy="29700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</a:pPr>
            <a:r>
              <a:rPr b="0" i="0" lang="pt-BR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Testem este algoritmo e insiram um caractere e depois uma cadeia de caracteres.</a:t>
            </a:r>
            <a:endParaRPr/>
          </a:p>
          <a:p>
            <a:pPr indent="-10160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</a:pPr>
            <a:r>
              <a:rPr b="0" i="0" lang="pt-BR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 número negativo e um número maior que 100.</a:t>
            </a:r>
            <a:endParaRPr/>
          </a:p>
          <a:p>
            <a:pPr indent="-10160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</a:pPr>
            <a:r>
              <a:rPr b="0" i="0" lang="pt-BR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acontece quando se usa um caractere?</a:t>
            </a:r>
            <a:endParaRPr/>
          </a:p>
          <a:p>
            <a:pPr indent="-10160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</a:pPr>
            <a:r>
              <a:rPr b="0" i="0" lang="pt-BR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 um número negativo? Existe valor negativo para uma nota? E maior que 100 (ou 10)?</a:t>
            </a:r>
            <a:endParaRPr/>
          </a:p>
          <a:p>
            <a:pPr indent="-10160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•"/>
            </a:pPr>
            <a:r>
              <a:rPr b="0" i="0" lang="pt-BR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Não, portanto devemos validar que esta nota que o usuário vai usar como entrada atenda a estes critérios para nosso dado.</a:t>
            </a:r>
            <a:endParaRPr b="0" i="0" sz="11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18"/>
          <p:cNvSpPr txBox="1"/>
          <p:nvPr>
            <p:ph type="title"/>
          </p:nvPr>
        </p:nvSpPr>
        <p:spPr>
          <a:xfrm>
            <a:off x="1094760" y="127107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b="1" lang="pt-BR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VALIDAÇÃO DE ENTRADA 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4" name="Google Shape;574;p18"/>
          <p:cNvSpPr txBox="1"/>
          <p:nvPr>
            <p:ph idx="1" type="body"/>
          </p:nvPr>
        </p:nvSpPr>
        <p:spPr>
          <a:xfrm>
            <a:off x="1094760" y="1465716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Faremos isso com um </a:t>
            </a:r>
            <a:r>
              <a:rPr lang="pt-BR" sz="1600" u="sng">
                <a:latin typeface="Century Gothic"/>
                <a:ea typeface="Century Gothic"/>
                <a:cs typeface="Century Gothic"/>
                <a:sym typeface="Century Gothic"/>
              </a:rPr>
              <a:t>while</a:t>
            </a: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:</a:t>
            </a:r>
            <a:br>
              <a:rPr lang="pt-BR" sz="6400"/>
            </a:br>
            <a:r>
              <a:rPr lang="pt-BR" sz="6400"/>
              <a:t>	</a:t>
            </a:r>
            <a:endParaRPr sz="4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75" name="Google Shape;57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91201"/>
            <a:ext cx="3238500" cy="86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6" name="Google Shape;57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64111" y="1927139"/>
            <a:ext cx="4311539" cy="4297449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p18"/>
          <p:cNvSpPr txBox="1"/>
          <p:nvPr/>
        </p:nvSpPr>
        <p:spPr>
          <a:xfrm>
            <a:off x="6145000" y="2251771"/>
            <a:ext cx="3937518" cy="35394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0" i="0" lang="pt-BR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Notem que estamos verificando apenas se a nota é positiva e menor que 100, não estamos tratando o possível erro de tipo de dados diferente. </a:t>
            </a:r>
            <a:endParaRPr b="0" i="0" sz="1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96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0" i="0" lang="pt-BR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tratamento para essa divergência de tipo de dados é um pouco mais complexo, portanto, não cabe nesse curso. </a:t>
            </a:r>
            <a:endParaRPr b="0" i="0" sz="1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968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b="0" i="0" lang="pt-BR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Criem o hábito desde já de sempre validarem a entrada dos usuários, especialmente se tratando de dados numéricos que serão usados em alguma operação.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8c44b2393c_0_960"/>
          <p:cNvSpPr txBox="1"/>
          <p:nvPr>
            <p:ph type="title"/>
          </p:nvPr>
        </p:nvSpPr>
        <p:spPr>
          <a:xfrm>
            <a:off x="1224038" y="2689706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</a:pPr>
            <a:r>
              <a:rPr b="1" lang="pt-BR" sz="10000">
                <a:solidFill>
                  <a:srgbClr val="FFFFFF"/>
                </a:solidFill>
              </a:rPr>
              <a:t>BORA CODA</a:t>
            </a:r>
            <a:endParaRPr sz="8800">
              <a:solidFill>
                <a:srgbClr val="FFFFFF"/>
              </a:solidFill>
            </a:endParaRPr>
          </a:p>
        </p:txBody>
      </p:sp>
      <p:pic>
        <p:nvPicPr>
          <p:cNvPr descr="Uma imagem contendo placar, relógio, desenho&#10;&#10;Descrição gerada automaticamente" id="583" name="Google Shape;583;g8c44b2393c_0_9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943600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8c44b2393c_0_96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589" name="Google Shape;589;g8c44b2393c_0_965"/>
          <p:cNvGrpSpPr/>
          <p:nvPr/>
        </p:nvGrpSpPr>
        <p:grpSpPr>
          <a:xfrm>
            <a:off x="-14288" y="0"/>
            <a:ext cx="1220788" cy="6858000"/>
            <a:chOff x="-14288" y="0"/>
            <a:chExt cx="1220788" cy="6858000"/>
          </a:xfrm>
        </p:grpSpPr>
        <p:sp>
          <p:nvSpPr>
            <p:cNvPr id="590" name="Google Shape;590;g8c44b2393c_0_965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g8c44b2393c_0_965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g8c44b2393c_0_965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g8c44b2393c_0_965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594" name="Google Shape;594;g8c44b2393c_0_965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g8c44b2393c_0_965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596" name="Google Shape;596;g8c44b2393c_0_965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597" name="Google Shape;597;g8c44b2393c_0_965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g8c44b2393c_0_965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g8c44b2393c_0_965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00" name="Google Shape;600;g8c44b2393c_0_965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01" name="Google Shape;601;g8c44b2393c_0_965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rgbClr val="E65144">
                <a:alpha val="60000"/>
              </a:srgb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602" name="Google Shape;602;g8c44b2393c_0_965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03" name="Google Shape;603;g8c44b2393c_0_965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04" name="Google Shape;604;g8c44b2393c_0_965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05" name="Google Shape;605;g8c44b2393c_0_965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g8c44b2393c_0_965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g8c44b2393c_0_965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08" name="Google Shape;608;g8c44b2393c_0_965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g8c44b2393c_0_965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10" name="Google Shape;610;g8c44b2393c_0_965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g8c44b2393c_0_965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12" name="Google Shape;612;g8c44b2393c_0_965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13" name="Google Shape;613;g8c44b2393c_0_965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g8c44b2393c_0_965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g8c44b2393c_0_965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16" name="Google Shape;616;g8c44b2393c_0_965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7" name="Google Shape;617;g8c44b2393c_0_965"/>
          <p:cNvSpPr txBox="1"/>
          <p:nvPr>
            <p:ph type="title"/>
          </p:nvPr>
        </p:nvSpPr>
        <p:spPr>
          <a:xfrm>
            <a:off x="1019015" y="1093787"/>
            <a:ext cx="3060000" cy="46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/>
              <a:t>EXERCÍCIOS</a:t>
            </a:r>
            <a:endParaRPr/>
          </a:p>
        </p:txBody>
      </p:sp>
      <p:sp>
        <p:nvSpPr>
          <p:cNvPr id="618" name="Google Shape;618;g8c44b2393c_0_965"/>
          <p:cNvSpPr/>
          <p:nvPr/>
        </p:nvSpPr>
        <p:spPr>
          <a:xfrm>
            <a:off x="4625084" y="0"/>
            <a:ext cx="7566900" cy="6848400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19" name="Google Shape;619;g8c44b2393c_0_965"/>
          <p:cNvSpPr txBox="1"/>
          <p:nvPr>
            <p:ph idx="1" type="body"/>
          </p:nvPr>
        </p:nvSpPr>
        <p:spPr>
          <a:xfrm>
            <a:off x="5215475" y="1093875"/>
            <a:ext cx="5832000" cy="46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7975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3500"/>
              <a:buChar char="•"/>
            </a:pPr>
            <a:r>
              <a:rPr lang="pt-BR" sz="2800"/>
              <a:t>Faça um programa que imprima todos os números de 1 a 20 e que quando encontrar um número múltiplo de 3 imprima a palavra “Fizz”, quando encontrar um múltiplo de 5 imprima a palavra “Buzz” e quando encontrar um múltiplo de 3 e de 5 imprima a palavra “FizzBuzz”.</a:t>
            </a:r>
            <a:endParaRPr sz="2800"/>
          </a:p>
          <a:p>
            <a:pPr indent="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pic>
        <p:nvPicPr>
          <p:cNvPr descr="Uma imagem contendo placar, relógio, desenho&#10;&#10;Descrição gerada automaticamente" id="620" name="Google Shape;620;g8c44b2393c_0_9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943600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8c44b2393c_0_123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626" name="Google Shape;626;g8c44b2393c_0_1238"/>
          <p:cNvGrpSpPr/>
          <p:nvPr/>
        </p:nvGrpSpPr>
        <p:grpSpPr>
          <a:xfrm>
            <a:off x="-14288" y="0"/>
            <a:ext cx="1220788" cy="6858000"/>
            <a:chOff x="-14288" y="0"/>
            <a:chExt cx="1220788" cy="6858000"/>
          </a:xfrm>
        </p:grpSpPr>
        <p:sp>
          <p:nvSpPr>
            <p:cNvPr id="627" name="Google Shape;627;g8c44b2393c_0_1238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g8c44b2393c_0_1238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g8c44b2393c_0_1238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g8c44b2393c_0_1238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31" name="Google Shape;631;g8c44b2393c_0_1238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g8c44b2393c_0_1238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33" name="Google Shape;633;g8c44b2393c_0_1238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34" name="Google Shape;634;g8c44b2393c_0_1238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g8c44b2393c_0_1238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g8c44b2393c_0_1238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37" name="Google Shape;637;g8c44b2393c_0_1238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38" name="Google Shape;638;g8c44b2393c_0_1238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rgbClr val="E65144">
                <a:alpha val="60000"/>
              </a:srgb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639" name="Google Shape;639;g8c44b2393c_0_1238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40" name="Google Shape;640;g8c44b2393c_0_1238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41" name="Google Shape;641;g8c44b2393c_0_1238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42" name="Google Shape;642;g8c44b2393c_0_1238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g8c44b2393c_0_1238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g8c44b2393c_0_1238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45" name="Google Shape;645;g8c44b2393c_0_1238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g8c44b2393c_0_1238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47" name="Google Shape;647;g8c44b2393c_0_1238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g8c44b2393c_0_1238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49" name="Google Shape;649;g8c44b2393c_0_1238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50" name="Google Shape;650;g8c44b2393c_0_1238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g8c44b2393c_0_1238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g8c44b2393c_0_1238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53" name="Google Shape;653;g8c44b2393c_0_1238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4" name="Google Shape;654;g8c44b2393c_0_1238"/>
          <p:cNvSpPr txBox="1"/>
          <p:nvPr>
            <p:ph type="title"/>
          </p:nvPr>
        </p:nvSpPr>
        <p:spPr>
          <a:xfrm>
            <a:off x="1019015" y="1093787"/>
            <a:ext cx="3060000" cy="46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/>
              <a:t>EXERCÍCIOS</a:t>
            </a:r>
            <a:endParaRPr/>
          </a:p>
        </p:txBody>
      </p:sp>
      <p:sp>
        <p:nvSpPr>
          <p:cNvPr id="655" name="Google Shape;655;g8c44b2393c_0_1238"/>
          <p:cNvSpPr/>
          <p:nvPr/>
        </p:nvSpPr>
        <p:spPr>
          <a:xfrm>
            <a:off x="4625084" y="0"/>
            <a:ext cx="7566900" cy="6848400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56" name="Google Shape;656;g8c44b2393c_0_1238"/>
          <p:cNvSpPr txBox="1"/>
          <p:nvPr>
            <p:ph idx="1" type="body"/>
          </p:nvPr>
        </p:nvSpPr>
        <p:spPr>
          <a:xfrm>
            <a:off x="5215475" y="1093875"/>
            <a:ext cx="5832000" cy="46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7975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3500"/>
              <a:buChar char="•"/>
            </a:pPr>
            <a:r>
              <a:rPr lang="pt-BR" sz="2800"/>
              <a:t>Faça um programa que solicite que o usuário informe um número entre 1 e 5 e imprima o fatorial desse número.</a:t>
            </a:r>
            <a:endParaRPr sz="2800"/>
          </a:p>
          <a:p>
            <a:pPr indent="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/>
              <a:t>ENTRADA: 5</a:t>
            </a:r>
            <a:endParaRPr sz="2800"/>
          </a:p>
          <a:p>
            <a:pPr indent="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/>
              <a:t>SAÍDA: 120</a:t>
            </a:r>
            <a:endParaRPr sz="2800"/>
          </a:p>
        </p:txBody>
      </p:sp>
      <p:pic>
        <p:nvPicPr>
          <p:cNvPr descr="Uma imagem contendo placar, relógio, desenho&#10;&#10;Descrição gerada automaticamente" id="657" name="Google Shape;657;g8c44b2393c_0_12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943600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8c44b2393c_0_463"/>
          <p:cNvSpPr txBox="1"/>
          <p:nvPr>
            <p:ph type="title"/>
          </p:nvPr>
        </p:nvSpPr>
        <p:spPr>
          <a:xfrm>
            <a:off x="451300" y="215950"/>
            <a:ext cx="11271900" cy="69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</a:pPr>
            <a:br>
              <a:rPr b="1" lang="pt-BR" sz="4800"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pt-BR" sz="4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RECAPITULANDO</a:t>
            </a:r>
            <a:endParaRPr b="1" sz="4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65" name="Google Shape;465;g8c44b2393c_0_463"/>
          <p:cNvSpPr txBox="1"/>
          <p:nvPr>
            <p:ph idx="1" type="body"/>
          </p:nvPr>
        </p:nvSpPr>
        <p:spPr>
          <a:xfrm>
            <a:off x="1141400" y="991525"/>
            <a:ext cx="9906000" cy="48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pt-BR" sz="3200"/>
              <a:t>O Que Já Vimos Até Agora:</a:t>
            </a:r>
            <a:endParaRPr sz="3200"/>
          </a:p>
          <a:p>
            <a:pPr indent="-371475" lvl="0" marL="457200" rtl="0" algn="just">
              <a:spcBef>
                <a:spcPts val="1000"/>
              </a:spcBef>
              <a:spcAft>
                <a:spcPts val="0"/>
              </a:spcAft>
              <a:buSzPts val="2250"/>
              <a:buChar char="•"/>
            </a:pPr>
            <a:r>
              <a:rPr lang="pt-BR"/>
              <a:t>O que é software? O que é algoritmo? O que são Linguagens de Programação? Tipos de dados, Operadores Aritméticos, Operadores Relacionais e Operadores Lógicos</a:t>
            </a:r>
            <a:endParaRPr/>
          </a:p>
          <a:p>
            <a:pPr indent="-371475" lvl="0" marL="457200" rtl="0" algn="just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pt-BR"/>
              <a:t>Variáveis e Exercícios</a:t>
            </a:r>
            <a:endParaRPr/>
          </a:p>
          <a:p>
            <a:pPr indent="-371475" lvl="0" marL="457200" rtl="0" algn="just">
              <a:spcBef>
                <a:spcPts val="0"/>
              </a:spcBef>
              <a:spcAft>
                <a:spcPts val="0"/>
              </a:spcAft>
              <a:buSzPts val="2250"/>
              <a:buChar char="•"/>
            </a:pPr>
            <a:r>
              <a:rPr lang="pt-BR"/>
              <a:t>Blocos de Comando, Indentação e Estruturas de Condição</a:t>
            </a:r>
            <a:endParaRPr/>
          </a:p>
        </p:txBody>
      </p:sp>
      <p:pic>
        <p:nvPicPr>
          <p:cNvPr id="466" name="Google Shape;466;g8c44b2393c_0_4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91201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8c44b2393c_0_127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663" name="Google Shape;663;g8c44b2393c_0_1274"/>
          <p:cNvGrpSpPr/>
          <p:nvPr/>
        </p:nvGrpSpPr>
        <p:grpSpPr>
          <a:xfrm>
            <a:off x="-14288" y="0"/>
            <a:ext cx="1220788" cy="6858000"/>
            <a:chOff x="-14288" y="0"/>
            <a:chExt cx="1220788" cy="6858000"/>
          </a:xfrm>
        </p:grpSpPr>
        <p:sp>
          <p:nvSpPr>
            <p:cNvPr id="664" name="Google Shape;664;g8c44b2393c_0_1274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g8c44b2393c_0_1274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g8c44b2393c_0_1274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g8c44b2393c_0_1274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68" name="Google Shape;668;g8c44b2393c_0_1274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g8c44b2393c_0_1274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70" name="Google Shape;670;g8c44b2393c_0_1274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71" name="Google Shape;671;g8c44b2393c_0_1274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g8c44b2393c_0_1274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g8c44b2393c_0_1274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74" name="Google Shape;674;g8c44b2393c_0_1274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5" name="Google Shape;675;g8c44b2393c_0_1274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rgbClr val="E65144">
                <a:alpha val="60000"/>
              </a:srgb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676" name="Google Shape;676;g8c44b2393c_0_1274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77" name="Google Shape;677;g8c44b2393c_0_1274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78" name="Google Shape;678;g8c44b2393c_0_1274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79" name="Google Shape;679;g8c44b2393c_0_1274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g8c44b2393c_0_1274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g8c44b2393c_0_1274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82" name="Google Shape;682;g8c44b2393c_0_1274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g8c44b2393c_0_1274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84" name="Google Shape;684;g8c44b2393c_0_1274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g8c44b2393c_0_1274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86" name="Google Shape;686;g8c44b2393c_0_1274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87" name="Google Shape;687;g8c44b2393c_0_1274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g8c44b2393c_0_1274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g8c44b2393c_0_1274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690" name="Google Shape;690;g8c44b2393c_0_1274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1" name="Google Shape;691;g8c44b2393c_0_1274"/>
          <p:cNvSpPr txBox="1"/>
          <p:nvPr>
            <p:ph type="title"/>
          </p:nvPr>
        </p:nvSpPr>
        <p:spPr>
          <a:xfrm>
            <a:off x="1019015" y="1093787"/>
            <a:ext cx="3060000" cy="46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/>
              <a:t>EXERCÍCIOS</a:t>
            </a:r>
            <a:endParaRPr/>
          </a:p>
        </p:txBody>
      </p:sp>
      <p:sp>
        <p:nvSpPr>
          <p:cNvPr id="692" name="Google Shape;692;g8c44b2393c_0_1274"/>
          <p:cNvSpPr/>
          <p:nvPr/>
        </p:nvSpPr>
        <p:spPr>
          <a:xfrm>
            <a:off x="4625084" y="0"/>
            <a:ext cx="7566900" cy="6848400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93" name="Google Shape;693;g8c44b2393c_0_1274"/>
          <p:cNvSpPr txBox="1"/>
          <p:nvPr>
            <p:ph idx="1" type="body"/>
          </p:nvPr>
        </p:nvSpPr>
        <p:spPr>
          <a:xfrm>
            <a:off x="5215475" y="1093875"/>
            <a:ext cx="5832000" cy="46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7975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3500"/>
              <a:buChar char="•"/>
            </a:pPr>
            <a:r>
              <a:rPr lang="pt-BR" sz="2800"/>
              <a:t>Faça um programa que solicite que o usuário informe um número entre 1 e 5 e imprima o fatorial desse número.</a:t>
            </a:r>
            <a:endParaRPr sz="2800"/>
          </a:p>
          <a:p>
            <a:pPr indent="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/>
              <a:t>ENTRADA: 5</a:t>
            </a:r>
            <a:endParaRPr sz="2800"/>
          </a:p>
          <a:p>
            <a:pPr indent="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2800"/>
              <a:t>SAÍDA: 120</a:t>
            </a:r>
            <a:endParaRPr sz="2800"/>
          </a:p>
        </p:txBody>
      </p:sp>
      <p:pic>
        <p:nvPicPr>
          <p:cNvPr descr="Uma imagem contendo placar, relógio, desenho&#10;&#10;Descrição gerada automaticamente" id="694" name="Google Shape;694;g8c44b2393c_0_12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943600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44b2393c_0_13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700" name="Google Shape;700;g8c44b2393c_0_1310"/>
          <p:cNvGrpSpPr/>
          <p:nvPr/>
        </p:nvGrpSpPr>
        <p:grpSpPr>
          <a:xfrm>
            <a:off x="-14288" y="0"/>
            <a:ext cx="1220788" cy="6858000"/>
            <a:chOff x="-14288" y="0"/>
            <a:chExt cx="1220788" cy="6858000"/>
          </a:xfrm>
        </p:grpSpPr>
        <p:sp>
          <p:nvSpPr>
            <p:cNvPr id="701" name="Google Shape;701;g8c44b2393c_0_1310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g8c44b2393c_0_1310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g8c44b2393c_0_1310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g8c44b2393c_0_1310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05" name="Google Shape;705;g8c44b2393c_0_1310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g8c44b2393c_0_1310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07" name="Google Shape;707;g8c44b2393c_0_1310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08" name="Google Shape;708;g8c44b2393c_0_1310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g8c44b2393c_0_1310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g8c44b2393c_0_1310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11" name="Google Shape;711;g8c44b2393c_0_1310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12" name="Google Shape;712;g8c44b2393c_0_1310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rgbClr val="E65144">
                <a:alpha val="60000"/>
              </a:srgb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713" name="Google Shape;713;g8c44b2393c_0_1310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14" name="Google Shape;714;g8c44b2393c_0_1310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15" name="Google Shape;715;g8c44b2393c_0_1310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16" name="Google Shape;716;g8c44b2393c_0_1310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g8c44b2393c_0_1310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g8c44b2393c_0_1310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19" name="Google Shape;719;g8c44b2393c_0_1310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g8c44b2393c_0_1310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21" name="Google Shape;721;g8c44b2393c_0_1310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g8c44b2393c_0_1310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23" name="Google Shape;723;g8c44b2393c_0_1310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24" name="Google Shape;724;g8c44b2393c_0_1310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g8c44b2393c_0_1310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g8c44b2393c_0_1310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27" name="Google Shape;727;g8c44b2393c_0_1310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8" name="Google Shape;728;g8c44b2393c_0_1310"/>
          <p:cNvSpPr txBox="1"/>
          <p:nvPr>
            <p:ph type="title"/>
          </p:nvPr>
        </p:nvSpPr>
        <p:spPr>
          <a:xfrm>
            <a:off x="1019015" y="1093787"/>
            <a:ext cx="3060000" cy="46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/>
              <a:t>EXERCÍCIOS</a:t>
            </a:r>
            <a:endParaRPr/>
          </a:p>
        </p:txBody>
      </p:sp>
      <p:sp>
        <p:nvSpPr>
          <p:cNvPr id="729" name="Google Shape;729;g8c44b2393c_0_1310"/>
          <p:cNvSpPr/>
          <p:nvPr/>
        </p:nvSpPr>
        <p:spPr>
          <a:xfrm>
            <a:off x="4625084" y="0"/>
            <a:ext cx="7566900" cy="6848400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30" name="Google Shape;730;g8c44b2393c_0_1310"/>
          <p:cNvSpPr txBox="1"/>
          <p:nvPr>
            <p:ph idx="1" type="body"/>
          </p:nvPr>
        </p:nvSpPr>
        <p:spPr>
          <a:xfrm>
            <a:off x="5215475" y="2082200"/>
            <a:ext cx="5832000" cy="3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7975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3500"/>
              <a:buChar char="•"/>
            </a:pPr>
            <a:r>
              <a:rPr lang="pt-BR" sz="2800"/>
              <a:t>Faça um programa que calcule a soma de todos os números pares entre 0 e 50.</a:t>
            </a:r>
            <a:endParaRPr sz="2800"/>
          </a:p>
          <a:p>
            <a:pPr indent="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pic>
        <p:nvPicPr>
          <p:cNvPr descr="Uma imagem contendo placar, relógio, desenho&#10;&#10;Descrição gerada automaticamente" id="731" name="Google Shape;731;g8c44b2393c_0_13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943600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8c44b2393c_0_134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737" name="Google Shape;737;g8c44b2393c_0_1346"/>
          <p:cNvGrpSpPr/>
          <p:nvPr/>
        </p:nvGrpSpPr>
        <p:grpSpPr>
          <a:xfrm>
            <a:off x="-14288" y="0"/>
            <a:ext cx="1220788" cy="6858000"/>
            <a:chOff x="-14288" y="0"/>
            <a:chExt cx="1220788" cy="6858000"/>
          </a:xfrm>
        </p:grpSpPr>
        <p:sp>
          <p:nvSpPr>
            <p:cNvPr id="738" name="Google Shape;738;g8c44b2393c_0_1346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g8c44b2393c_0_1346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g8c44b2393c_0_1346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g8c44b2393c_0_1346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42" name="Google Shape;742;g8c44b2393c_0_1346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g8c44b2393c_0_1346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44" name="Google Shape;744;g8c44b2393c_0_1346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45" name="Google Shape;745;g8c44b2393c_0_1346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g8c44b2393c_0_1346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g8c44b2393c_0_1346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48" name="Google Shape;748;g8c44b2393c_0_1346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49" name="Google Shape;749;g8c44b2393c_0_1346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rgbClr val="E65144">
                <a:alpha val="60000"/>
              </a:srgb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750" name="Google Shape;750;g8c44b2393c_0_1346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51" name="Google Shape;751;g8c44b2393c_0_1346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52" name="Google Shape;752;g8c44b2393c_0_1346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53" name="Google Shape;753;g8c44b2393c_0_1346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g8c44b2393c_0_1346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g8c44b2393c_0_1346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56" name="Google Shape;756;g8c44b2393c_0_1346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g8c44b2393c_0_1346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58" name="Google Shape;758;g8c44b2393c_0_1346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g8c44b2393c_0_1346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60" name="Google Shape;760;g8c44b2393c_0_1346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61" name="Google Shape;761;g8c44b2393c_0_1346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g8c44b2393c_0_1346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g8c44b2393c_0_1346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64" name="Google Shape;764;g8c44b2393c_0_1346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5" name="Google Shape;765;g8c44b2393c_0_1346"/>
          <p:cNvSpPr txBox="1"/>
          <p:nvPr>
            <p:ph type="title"/>
          </p:nvPr>
        </p:nvSpPr>
        <p:spPr>
          <a:xfrm>
            <a:off x="1019015" y="1093787"/>
            <a:ext cx="3060000" cy="46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/>
              <a:t>EXERCÍCIOS</a:t>
            </a:r>
            <a:endParaRPr/>
          </a:p>
        </p:txBody>
      </p:sp>
      <p:sp>
        <p:nvSpPr>
          <p:cNvPr id="766" name="Google Shape;766;g8c44b2393c_0_1346"/>
          <p:cNvSpPr/>
          <p:nvPr/>
        </p:nvSpPr>
        <p:spPr>
          <a:xfrm>
            <a:off x="4625084" y="0"/>
            <a:ext cx="7566900" cy="6848400"/>
          </a:xfrm>
          <a:prstGeom prst="round2DiagRect">
            <a:avLst>
              <a:gd fmla="val 0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67" name="Google Shape;767;g8c44b2393c_0_1346"/>
          <p:cNvSpPr txBox="1"/>
          <p:nvPr>
            <p:ph idx="1" type="body"/>
          </p:nvPr>
        </p:nvSpPr>
        <p:spPr>
          <a:xfrm>
            <a:off x="5215475" y="727125"/>
            <a:ext cx="5832000" cy="50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7975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3500"/>
              <a:buChar char="•"/>
            </a:pPr>
            <a:r>
              <a:rPr lang="pt-BR" sz="2800"/>
              <a:t>Faça um programa que solicite que o usuário informe um número de 0 a 10 e enquanto ele não digitar 7 o programa não deve parar de solicitar que ele insira o número. Para cada número digitado o programa deve somar em uma variável e imprimir na tela o valor final após ele digitar 7.</a:t>
            </a:r>
            <a:endParaRPr sz="2800"/>
          </a:p>
          <a:p>
            <a:pPr indent="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</p:txBody>
      </p:sp>
      <p:pic>
        <p:nvPicPr>
          <p:cNvPr descr="Uma imagem contendo placar, relógio, desenho&#10;&#10;Descrição gerada automaticamente" id="768" name="Google Shape;768;g8c44b2393c_0_13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943600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8c44b2393c_0_138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774" name="Google Shape;774;g8c44b2393c_0_1382"/>
          <p:cNvGrpSpPr/>
          <p:nvPr/>
        </p:nvGrpSpPr>
        <p:grpSpPr>
          <a:xfrm>
            <a:off x="-14288" y="0"/>
            <a:ext cx="1220788" cy="6858000"/>
            <a:chOff x="-14288" y="0"/>
            <a:chExt cx="1220788" cy="6858000"/>
          </a:xfrm>
        </p:grpSpPr>
        <p:sp>
          <p:nvSpPr>
            <p:cNvPr id="775" name="Google Shape;775;g8c44b2393c_0_1382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g8c44b2393c_0_1382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g8c44b2393c_0_1382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g8c44b2393c_0_1382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79" name="Google Shape;779;g8c44b2393c_0_1382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g8c44b2393c_0_1382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81" name="Google Shape;781;g8c44b2393c_0_1382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82" name="Google Shape;782;g8c44b2393c_0_1382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g8c44b2393c_0_1382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g8c44b2393c_0_1382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85" name="Google Shape;785;g8c44b2393c_0_1382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86" name="Google Shape;786;g8c44b2393c_0_1382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rgbClr val="E65144">
                <a:alpha val="60000"/>
              </a:srgb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787" name="Google Shape;787;g8c44b2393c_0_1382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88" name="Google Shape;788;g8c44b2393c_0_1382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89" name="Google Shape;789;g8c44b2393c_0_1382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90" name="Google Shape;790;g8c44b2393c_0_1382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g8c44b2393c_0_1382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g8c44b2393c_0_1382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93" name="Google Shape;793;g8c44b2393c_0_1382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g8c44b2393c_0_1382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95" name="Google Shape;795;g8c44b2393c_0_1382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g8c44b2393c_0_1382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97" name="Google Shape;797;g8c44b2393c_0_1382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798" name="Google Shape;798;g8c44b2393c_0_1382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g8c44b2393c_0_1382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g8c44b2393c_0_1382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01" name="Google Shape;801;g8c44b2393c_0_1382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" name="Google Shape;802;g8c44b2393c_0_1382"/>
          <p:cNvSpPr txBox="1"/>
          <p:nvPr>
            <p:ph type="title"/>
          </p:nvPr>
        </p:nvSpPr>
        <p:spPr>
          <a:xfrm>
            <a:off x="1019048" y="1093775"/>
            <a:ext cx="10251300" cy="46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10000"/>
              <a:t>PROJETO FINAL</a:t>
            </a:r>
            <a:endParaRPr b="1" sz="100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4000"/>
              <a:t>Se preparem!!!</a:t>
            </a:r>
            <a:endParaRPr b="1" sz="4000"/>
          </a:p>
        </p:txBody>
      </p:sp>
      <p:pic>
        <p:nvPicPr>
          <p:cNvPr descr="Uma imagem contendo placar, relógio, desenho&#10;&#10;Descrição gerada automaticamente" id="803" name="Google Shape;803;g8c44b2393c_0_13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943600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8c44b2393c_0_14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809" name="Google Shape;809;g8c44b2393c_0_1418"/>
          <p:cNvGrpSpPr/>
          <p:nvPr/>
        </p:nvGrpSpPr>
        <p:grpSpPr>
          <a:xfrm>
            <a:off x="-14288" y="0"/>
            <a:ext cx="1220788" cy="6858000"/>
            <a:chOff x="-14288" y="0"/>
            <a:chExt cx="1220788" cy="6858000"/>
          </a:xfrm>
        </p:grpSpPr>
        <p:sp>
          <p:nvSpPr>
            <p:cNvPr id="810" name="Google Shape;810;g8c44b2393c_0_1418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g8c44b2393c_0_1418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g8c44b2393c_0_1418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g8c44b2393c_0_1418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14" name="Google Shape;814;g8c44b2393c_0_1418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g8c44b2393c_0_1418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16" name="Google Shape;816;g8c44b2393c_0_1418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17" name="Google Shape;817;g8c44b2393c_0_1418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g8c44b2393c_0_1418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g8c44b2393c_0_1418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20" name="Google Shape;820;g8c44b2393c_0_1418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21" name="Google Shape;821;g8c44b2393c_0_1418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rgbClr val="E65144">
                <a:alpha val="60000"/>
              </a:srgb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822" name="Google Shape;822;g8c44b2393c_0_1418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23" name="Google Shape;823;g8c44b2393c_0_1418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24" name="Google Shape;824;g8c44b2393c_0_1418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25" name="Google Shape;825;g8c44b2393c_0_1418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g8c44b2393c_0_1418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g8c44b2393c_0_1418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28" name="Google Shape;828;g8c44b2393c_0_1418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g8c44b2393c_0_1418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30" name="Google Shape;830;g8c44b2393c_0_1418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g8c44b2393c_0_1418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32" name="Google Shape;832;g8c44b2393c_0_1418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33" name="Google Shape;833;g8c44b2393c_0_1418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g8c44b2393c_0_1418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g8c44b2393c_0_1418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36" name="Google Shape;836;g8c44b2393c_0_1418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7" name="Google Shape;837;g8c44b2393c_0_1418"/>
          <p:cNvSpPr txBox="1"/>
          <p:nvPr>
            <p:ph type="title"/>
          </p:nvPr>
        </p:nvSpPr>
        <p:spPr>
          <a:xfrm>
            <a:off x="1019048" y="1093775"/>
            <a:ext cx="10251300" cy="46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2400"/>
              <a:t>Faça um programa que solicite que o usuário escolha um nível de dificuldade entre 0, 1 e 2 apenas.</a:t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t/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2400"/>
              <a:t>Nível 0 - Fácil - Deve acertar um número aleatório entre 0 e 9</a:t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2400"/>
              <a:t>Nível 1 - Médio - Deve acertar um número aleatório entre 0 e 49</a:t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2400"/>
              <a:t>Nível 2 - Difícil - Deve acertar um número aleatório entre 0 e 99</a:t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t/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2400"/>
              <a:t>O jogador tem apenas 3 chances para acertar!</a:t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t/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2400"/>
              <a:t>O jogo deve informar quantas chances ainda restam após cada tentativa.</a:t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t/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2400"/>
              <a:t>Após cada tentativa errada o jogo deve informar se o número secreto é maior ou menor do que o número digitado pelo jogador.</a:t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t/>
            </a:r>
            <a:endParaRPr b="1" sz="24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2400"/>
              <a:t>Após as 3 tentativas, ou se o jogador encontrar o número o jogo deve encerrar e informar se o jogador venceu ou perdeu!</a:t>
            </a:r>
            <a:endParaRPr b="1" sz="2400"/>
          </a:p>
        </p:txBody>
      </p:sp>
      <p:pic>
        <p:nvPicPr>
          <p:cNvPr descr="Uma imagem contendo placar, relógio, desenho&#10;&#10;Descrição gerada automaticamente" id="838" name="Google Shape;838;g8c44b2393c_0_14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943600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2"/>
        </a:solidFill>
      </p:bgPr>
    </p:bg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8c44b2393c_0_145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844" name="Google Shape;844;g8c44b2393c_0_1452"/>
          <p:cNvGrpSpPr/>
          <p:nvPr/>
        </p:nvGrpSpPr>
        <p:grpSpPr>
          <a:xfrm>
            <a:off x="-14288" y="0"/>
            <a:ext cx="1220788" cy="6858000"/>
            <a:chOff x="-14288" y="0"/>
            <a:chExt cx="1220788" cy="6858000"/>
          </a:xfrm>
        </p:grpSpPr>
        <p:sp>
          <p:nvSpPr>
            <p:cNvPr id="845" name="Google Shape;845;g8c44b2393c_0_1452"/>
            <p:cNvSpPr/>
            <p:nvPr/>
          </p:nvSpPr>
          <p:spPr>
            <a:xfrm>
              <a:off x="114300" y="4763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g8c44b2393c_0_1452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g8c44b2393c_0_1452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g8c44b2393c_0_1452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49" name="Google Shape;849;g8c44b2393c_0_1452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g8c44b2393c_0_1452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51" name="Google Shape;851;g8c44b2393c_0_1452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52" name="Google Shape;852;g8c44b2393c_0_1452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g8c44b2393c_0_1452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g8c44b2393c_0_1452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55" name="Google Shape;855;g8c44b2393c_0_1452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" name="Google Shape;856;g8c44b2393c_0_1452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rgbClr val="E65144">
                <a:alpha val="60000"/>
              </a:srgb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857" name="Google Shape;857;g8c44b2393c_0_1452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58" name="Google Shape;858;g8c44b2393c_0_1452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59" name="Google Shape;859;g8c44b2393c_0_1452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60" name="Google Shape;860;g8c44b2393c_0_1452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g8c44b2393c_0_1452"/>
            <p:cNvSpPr/>
            <p:nvPr/>
          </p:nvSpPr>
          <p:spPr>
            <a:xfrm>
              <a:off x="133350" y="4662488"/>
              <a:ext cx="23700" cy="2181300"/>
            </a:xfrm>
            <a:prstGeom prst="rect">
              <a:avLst/>
            </a:pr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g8c44b2393c_0_1452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63" name="Google Shape;863;g8c44b2393c_0_1452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g8c44b2393c_0_1452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65" name="Google Shape;865;g8c44b2393c_0_1452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g8c44b2393c_0_1452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67" name="Google Shape;867;g8c44b2393c_0_1452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68" name="Google Shape;868;g8c44b2393c_0_1452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g8c44b2393c_0_1452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g8c44b2393c_0_1452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</p:sp>
        <p:sp>
          <p:nvSpPr>
            <p:cNvPr id="871" name="Google Shape;871;g8c44b2393c_0_1452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rgbClr val="E65144">
                <a:alpha val="6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2" name="Google Shape;872;g8c44b2393c_0_1452"/>
          <p:cNvSpPr txBox="1"/>
          <p:nvPr>
            <p:ph type="title"/>
          </p:nvPr>
        </p:nvSpPr>
        <p:spPr>
          <a:xfrm>
            <a:off x="1019048" y="1093775"/>
            <a:ext cx="10251300" cy="46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3300"/>
              <a:t>Para gerar um número aleatório use o seguinte comando abaixo junto às variáveis.</a:t>
            </a:r>
            <a:endParaRPr b="1" sz="33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t/>
            </a:r>
            <a:endParaRPr b="1" sz="33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5200">
                <a:solidFill>
                  <a:srgbClr val="674EA7"/>
                </a:solidFill>
              </a:rPr>
              <a:t>Random </a:t>
            </a:r>
            <a:r>
              <a:rPr b="1" lang="pt-BR" sz="5200">
                <a:solidFill>
                  <a:srgbClr val="FFFF00"/>
                </a:solidFill>
              </a:rPr>
              <a:t>random </a:t>
            </a:r>
            <a:r>
              <a:rPr b="1" lang="pt-BR" sz="5200"/>
              <a:t>= </a:t>
            </a:r>
            <a:r>
              <a:rPr b="1" lang="pt-BR" sz="5200">
                <a:solidFill>
                  <a:srgbClr val="B45F06"/>
                </a:solidFill>
              </a:rPr>
              <a:t>new </a:t>
            </a:r>
            <a:r>
              <a:rPr b="1" lang="pt-BR" sz="5200">
                <a:solidFill>
                  <a:srgbClr val="00FF00"/>
                </a:solidFill>
              </a:rPr>
              <a:t>Random</a:t>
            </a:r>
            <a:r>
              <a:rPr b="1" lang="pt-BR" sz="5200"/>
              <a:t>();</a:t>
            </a:r>
            <a:endParaRPr b="1" sz="52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t/>
            </a:r>
            <a:endParaRPr b="1" sz="29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/>
              <a:t>No menu de seleção da dificuldade para cada dificuldade você deve usar o comando:</a:t>
            </a:r>
            <a:r>
              <a:rPr b="1" lang="pt-BR" sz="5200"/>
              <a:t> </a:t>
            </a:r>
            <a:endParaRPr b="1" sz="52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t/>
            </a:r>
            <a:endParaRPr b="1" sz="31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4500">
                <a:solidFill>
                  <a:srgbClr val="FFFF00"/>
                </a:solidFill>
              </a:rPr>
              <a:t>numeroAleatorio </a:t>
            </a:r>
            <a:r>
              <a:rPr b="1" lang="pt-BR" sz="4500"/>
              <a:t>= </a:t>
            </a:r>
            <a:r>
              <a:rPr b="1" lang="pt-BR" sz="4500">
                <a:solidFill>
                  <a:srgbClr val="FFFF00"/>
                </a:solidFill>
              </a:rPr>
              <a:t>random</a:t>
            </a:r>
            <a:r>
              <a:rPr b="1" lang="pt-BR" sz="4500"/>
              <a:t>.</a:t>
            </a:r>
            <a:r>
              <a:rPr b="1" lang="pt-BR" sz="4500">
                <a:solidFill>
                  <a:srgbClr val="00FF00"/>
                </a:solidFill>
              </a:rPr>
              <a:t>nextInt</a:t>
            </a:r>
            <a:r>
              <a:rPr b="1" lang="pt-BR" sz="4500"/>
              <a:t>(</a:t>
            </a:r>
            <a:r>
              <a:rPr b="1" lang="pt-BR" sz="4500">
                <a:solidFill>
                  <a:srgbClr val="674EA7"/>
                </a:solidFill>
              </a:rPr>
              <a:t>XX</a:t>
            </a:r>
            <a:r>
              <a:rPr b="1" lang="pt-BR" sz="4500"/>
              <a:t>);</a:t>
            </a:r>
            <a:endParaRPr b="1" sz="45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pt-BR" sz="2800"/>
              <a:t>Onde XX é o intervalo da dificuldade escolhida!</a:t>
            </a:r>
            <a:endParaRPr b="1" sz="2800"/>
          </a:p>
        </p:txBody>
      </p:sp>
      <p:pic>
        <p:nvPicPr>
          <p:cNvPr descr="Uma imagem contendo placar, relógio, desenho&#10;&#10;Descrição gerada automaticamente" id="873" name="Google Shape;873;g8c44b2393c_0_14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943600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8c44b2393c_0_0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entury Gothic"/>
              <a:buNone/>
            </a:pPr>
            <a:r>
              <a:rPr lang="pt-BR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 HOJE É SÓ!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79" name="Google Shape;879;g8c44b2393c_0_0"/>
          <p:cNvSpPr txBox="1"/>
          <p:nvPr>
            <p:ph idx="1" type="body"/>
          </p:nvPr>
        </p:nvSpPr>
        <p:spPr>
          <a:xfrm>
            <a:off x="941950" y="2412700"/>
            <a:ext cx="7089000" cy="3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Contatos: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rgbClr val="FFFFFF"/>
                </a:solidFill>
              </a:rPr>
              <a:t>E-mail: 			prmlimajr@hotmail.com</a:t>
            </a:r>
            <a:endParaRPr sz="23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rgbClr val="FFFFFF"/>
                </a:solidFill>
              </a:rPr>
              <a:t>Zap: 			(81)99981-3319</a:t>
            </a:r>
            <a:endParaRPr sz="23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rgbClr val="FFFFFF"/>
                </a:solidFill>
              </a:rPr>
              <a:t>LinkedIn: 		https://www.linkedin.com/in/prmlimajr/</a:t>
            </a:r>
            <a:endParaRPr sz="35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300">
                <a:solidFill>
                  <a:srgbClr val="FFFFFF"/>
                </a:solidFill>
              </a:rPr>
              <a:t>Github: 		https://github.com/prmlimajr</a:t>
            </a:r>
            <a:endParaRPr sz="47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solidFill>
                  <a:srgbClr val="FFFFFF"/>
                </a:solidFill>
              </a:rPr>
              <a:t>Insta: 			https://www.instagram.com/prmlimajr/</a:t>
            </a:r>
            <a:endParaRPr sz="23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solidFill>
                  <a:srgbClr val="FFFFFF"/>
                </a:solidFill>
              </a:rPr>
              <a:t>LadSoft: 		instagram.com/ladsoftuninassau/</a:t>
            </a:r>
            <a:endParaRPr sz="3500">
              <a:solidFill>
                <a:srgbClr val="FFFFFF"/>
              </a:solidFill>
            </a:endParaRPr>
          </a:p>
        </p:txBody>
      </p:sp>
      <p:pic>
        <p:nvPicPr>
          <p:cNvPr id="880" name="Google Shape;880;g8c44b2393c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91201"/>
            <a:ext cx="3238500" cy="86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1" name="Google Shape;881;g8c44b2393c_0_0"/>
          <p:cNvPicPr preferRelativeResize="0"/>
          <p:nvPr/>
        </p:nvPicPr>
        <p:blipFill rotWithShape="1">
          <a:blip r:embed="rId4">
            <a:alphaModFix/>
          </a:blip>
          <a:srcRect b="0" l="20994" r="17219" t="0"/>
          <a:stretch/>
        </p:blipFill>
        <p:spPr>
          <a:xfrm>
            <a:off x="8163925" y="1826075"/>
            <a:ext cx="3238499" cy="39311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"/>
          <p:cNvSpPr txBox="1"/>
          <p:nvPr>
            <p:ph type="title"/>
          </p:nvPr>
        </p:nvSpPr>
        <p:spPr>
          <a:xfrm>
            <a:off x="1141413" y="229582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b="1" lang="pt-BR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ESTRUTURAS DE REPETIÇÃO 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2" name="Google Shape;472;p2"/>
          <p:cNvSpPr txBox="1"/>
          <p:nvPr>
            <p:ph idx="1" type="body"/>
          </p:nvPr>
        </p:nvSpPr>
        <p:spPr>
          <a:xfrm>
            <a:off x="1141412" y="1641476"/>
            <a:ext cx="9905999" cy="50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Estruturas de repetição são fundamentais, pois permitem que atividades que seriam cansativas aos humanos sejam feitas de forma automática pela máquina.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Repetição é uma instrução que permite que determinada ação seja executada até que uma condição lógica especificada se torne falsa.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Vamos imaginar que estamos fazendo compras no supermercado fazendo uso de uma lista de itens, precisamos repetir uma ação constantemente, qual ação é essa?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Se representamos esta situação em pseudocódigo temos o seguinte algoritmo:</a:t>
            </a:r>
            <a:r>
              <a:rPr b="1" lang="pt-BR" sz="160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br>
              <a:rPr b="1" lang="pt-BR" sz="1600"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pt-BR" sz="1600">
                <a:latin typeface="Century Gothic"/>
                <a:ea typeface="Century Gothic"/>
                <a:cs typeface="Century Gothic"/>
                <a:sym typeface="Century Gothic"/>
              </a:rPr>
              <a:t>“Enquanto houver mais itens na minha lista de compras </a:t>
            </a:r>
            <a:br>
              <a:rPr b="1" lang="pt-BR" sz="1600"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pt-BR" sz="1600">
                <a:latin typeface="Century Gothic"/>
                <a:ea typeface="Century Gothic"/>
                <a:cs typeface="Century Gothic"/>
                <a:sym typeface="Century Gothic"/>
              </a:rPr>
              <a:t>compre o próximo item e risque-o da lista de compras”</a:t>
            </a:r>
            <a:br>
              <a:rPr b="1" lang="pt-BR" sz="1600">
                <a:latin typeface="Century Gothic"/>
                <a:ea typeface="Century Gothic"/>
                <a:cs typeface="Century Gothic"/>
                <a:sym typeface="Century Gothic"/>
              </a:rPr>
            </a:br>
            <a:endParaRPr b="1" sz="1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73" name="Google Shape;47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91201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"/>
          <p:cNvSpPr txBox="1"/>
          <p:nvPr>
            <p:ph type="title"/>
          </p:nvPr>
        </p:nvSpPr>
        <p:spPr>
          <a:xfrm>
            <a:off x="1141413" y="2121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b="1" lang="pt-BR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ESTRUTURAS DE REPETIÇÃO 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79" name="Google Shape;479;p3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13"/>
              <a:buNone/>
            </a:pPr>
            <a:r>
              <a:rPr b="1" lang="pt-BR" sz="1530">
                <a:latin typeface="Century Gothic"/>
                <a:ea typeface="Century Gothic"/>
                <a:cs typeface="Century Gothic"/>
                <a:sym typeface="Century Gothic"/>
              </a:rPr>
              <a:t>“Enquanto houver mais itens na minha lista de compras </a:t>
            </a:r>
            <a:br>
              <a:rPr b="1" lang="pt-BR" sz="1530"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pt-BR" sz="1530">
                <a:latin typeface="Century Gothic"/>
                <a:ea typeface="Century Gothic"/>
                <a:cs typeface="Century Gothic"/>
                <a:sym typeface="Century Gothic"/>
              </a:rPr>
              <a:t>compre o próximo item e risque-o da lista de compras”</a:t>
            </a:r>
            <a:endParaRPr/>
          </a:p>
          <a:p>
            <a:pPr indent="0" lvl="0" marL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13"/>
              <a:buNone/>
            </a:pPr>
            <a:r>
              <a:t/>
            </a:r>
            <a:endParaRPr sz="153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13"/>
              <a:buChar char="•"/>
            </a:pPr>
            <a:r>
              <a:rPr lang="pt-BR" sz="1530">
                <a:latin typeface="Century Gothic"/>
                <a:ea typeface="Century Gothic"/>
                <a:cs typeface="Century Gothic"/>
                <a:sym typeface="Century Gothic"/>
              </a:rPr>
              <a:t>Aqui temos uma condição lógica “há mais itens na lista?” que pode ser </a:t>
            </a:r>
            <a:r>
              <a:rPr b="1" lang="pt-BR" sz="153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verdadeira</a:t>
            </a:r>
            <a:r>
              <a:rPr b="1" lang="pt-BR" sz="153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pt-BR" sz="1530">
                <a:latin typeface="Century Gothic"/>
                <a:ea typeface="Century Gothic"/>
                <a:cs typeface="Century Gothic"/>
                <a:sym typeface="Century Gothic"/>
              </a:rPr>
              <a:t>ou </a:t>
            </a:r>
            <a:r>
              <a:rPr b="1" lang="pt-BR" sz="153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falsa</a:t>
            </a:r>
            <a:r>
              <a:rPr b="1" lang="pt-BR" sz="1530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pt-BR" sz="1530">
                <a:latin typeface="Century Gothic"/>
                <a:ea typeface="Century Gothic"/>
                <a:cs typeface="Century Gothic"/>
                <a:sym typeface="Century Gothic"/>
              </a:rPr>
              <a:t>no decorrer da execução.</a:t>
            </a:r>
            <a:endParaRPr sz="153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13"/>
              <a:buChar char="•"/>
            </a:pPr>
            <a:r>
              <a:rPr lang="pt-BR" sz="1530">
                <a:latin typeface="Century Gothic"/>
                <a:ea typeface="Century Gothic"/>
                <a:cs typeface="Century Gothic"/>
                <a:sym typeface="Century Gothic"/>
              </a:rPr>
              <a:t>Enquanto esta condição lógica for </a:t>
            </a:r>
            <a:r>
              <a:rPr b="1" lang="pt-BR" sz="153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verdadeira</a:t>
            </a:r>
            <a:r>
              <a:rPr lang="pt-BR" sz="1530">
                <a:latin typeface="Century Gothic"/>
                <a:ea typeface="Century Gothic"/>
                <a:cs typeface="Century Gothic"/>
                <a:sym typeface="Century Gothic"/>
              </a:rPr>
              <a:t>, a ação “compre o próximo item e risque-o da lista de compras” será executada.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13"/>
              <a:buChar char="•"/>
            </a:pPr>
            <a:r>
              <a:rPr lang="pt-BR" sz="1530">
                <a:latin typeface="Century Gothic"/>
                <a:ea typeface="Century Gothic"/>
                <a:cs typeface="Century Gothic"/>
                <a:sym typeface="Century Gothic"/>
              </a:rPr>
              <a:t>Ou seja, quando for verificado que a lista chegou ao seu fim e todos os itens foram comprados e riscados, a repetição também terminou.</a:t>
            </a:r>
            <a:endParaRPr sz="153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07156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913"/>
              <a:buNone/>
            </a:pPr>
            <a:r>
              <a:t/>
            </a:r>
            <a:endParaRPr sz="153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66675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50"/>
              <a:buNone/>
            </a:pPr>
            <a:r>
              <a:t/>
            </a:r>
            <a:endParaRPr sz="2040"/>
          </a:p>
        </p:txBody>
      </p:sp>
      <p:pic>
        <p:nvPicPr>
          <p:cNvPr id="480" name="Google Shape;48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91201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4"/>
          <p:cNvSpPr txBox="1"/>
          <p:nvPr>
            <p:ph type="title"/>
          </p:nvPr>
        </p:nvSpPr>
        <p:spPr>
          <a:xfrm>
            <a:off x="1141413" y="273286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</a:pPr>
            <a:r>
              <a:rPr b="1" lang="pt-BR" sz="320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ESTRUTURAS DE REPETIÇÃO EM JAVA</a:t>
            </a:r>
            <a:endParaRPr b="1" sz="320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86" name="Google Shape;486;p4"/>
          <p:cNvSpPr txBox="1"/>
          <p:nvPr>
            <p:ph idx="1" type="body"/>
          </p:nvPr>
        </p:nvSpPr>
        <p:spPr>
          <a:xfrm>
            <a:off x="1141412" y="1660849"/>
            <a:ext cx="9905999" cy="4130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75"/>
              <a:buChar char="•"/>
            </a:pPr>
            <a:r>
              <a:rPr lang="pt-BR" sz="1500">
                <a:latin typeface="Century Gothic"/>
                <a:ea typeface="Century Gothic"/>
                <a:cs typeface="Century Gothic"/>
                <a:sym typeface="Century Gothic"/>
              </a:rPr>
              <a:t>Em Java, assim como na maioria das linguagens de programação, possuímos três comandos de repetição que se diferenciam por:</a:t>
            </a:r>
            <a:endParaRPr sz="175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63"/>
              <a:buChar char="•"/>
            </a:pPr>
            <a:r>
              <a:rPr lang="pt-BR" sz="1250" u="sng">
                <a:latin typeface="Century Gothic"/>
                <a:ea typeface="Century Gothic"/>
                <a:cs typeface="Century Gothic"/>
                <a:sym typeface="Century Gothic"/>
              </a:rPr>
              <a:t>Teste no início </a:t>
            </a:r>
            <a:r>
              <a:rPr lang="pt-BR" sz="1250">
                <a:latin typeface="Century Gothic"/>
                <a:ea typeface="Century Gothic"/>
                <a:cs typeface="Century Gothic"/>
                <a:sym typeface="Century Gothic"/>
              </a:rPr>
              <a:t>ou </a:t>
            </a:r>
            <a:r>
              <a:rPr lang="pt-BR" sz="1250" u="sng">
                <a:latin typeface="Century Gothic"/>
                <a:ea typeface="Century Gothic"/>
                <a:cs typeface="Century Gothic"/>
                <a:sym typeface="Century Gothic"/>
              </a:rPr>
              <a:t>teste no final</a:t>
            </a:r>
            <a:r>
              <a:rPr lang="pt-BR" sz="1250">
                <a:latin typeface="Century Gothic"/>
                <a:ea typeface="Century Gothic"/>
                <a:cs typeface="Century Gothic"/>
                <a:sym typeface="Century Gothic"/>
              </a:rPr>
              <a:t> do algoritmo.</a:t>
            </a: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1" marL="685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63"/>
              <a:buChar char="•"/>
            </a:pPr>
            <a:r>
              <a:rPr lang="pt-BR" sz="1250">
                <a:latin typeface="Century Gothic"/>
                <a:ea typeface="Century Gothic"/>
                <a:cs typeface="Century Gothic"/>
                <a:sym typeface="Century Gothic"/>
              </a:rPr>
              <a:t>Quantidade de repetições necessárias, é uma </a:t>
            </a:r>
            <a:r>
              <a:rPr lang="pt-BR" sz="1250" u="sng">
                <a:latin typeface="Century Gothic"/>
                <a:ea typeface="Century Gothic"/>
                <a:cs typeface="Century Gothic"/>
                <a:sym typeface="Century Gothic"/>
              </a:rPr>
              <a:t>quantia conhecida </a:t>
            </a:r>
            <a:r>
              <a:rPr lang="pt-BR" sz="1250">
                <a:latin typeface="Century Gothic"/>
                <a:ea typeface="Century Gothic"/>
                <a:cs typeface="Century Gothic"/>
                <a:sym typeface="Century Gothic"/>
              </a:rPr>
              <a:t>ou </a:t>
            </a:r>
            <a:r>
              <a:rPr lang="pt-BR" sz="1250" u="sng">
                <a:latin typeface="Century Gothic"/>
                <a:ea typeface="Century Gothic"/>
                <a:cs typeface="Century Gothic"/>
                <a:sym typeface="Century Gothic"/>
              </a:rPr>
              <a:t>desconhecida</a:t>
            </a:r>
            <a:r>
              <a:rPr lang="pt-BR" sz="1250"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  <a:endParaRPr sz="15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75"/>
              <a:buChar char="•"/>
            </a:pPr>
            <a:r>
              <a:rPr lang="pt-BR" sz="1500">
                <a:latin typeface="Century Gothic"/>
                <a:ea typeface="Century Gothic"/>
                <a:cs typeface="Century Gothic"/>
                <a:sym typeface="Century Gothic"/>
              </a:rPr>
              <a:t>Para situações em que precisamos que uma ação seja tomada antes de se verificar se a condição de parada é </a:t>
            </a:r>
            <a:r>
              <a:rPr b="1" lang="pt-BR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verdadeira</a:t>
            </a:r>
            <a:r>
              <a:rPr lang="pt-BR" sz="1500">
                <a:latin typeface="Century Gothic"/>
                <a:ea typeface="Century Gothic"/>
                <a:cs typeface="Century Gothic"/>
                <a:sym typeface="Century Gothic"/>
              </a:rPr>
              <a:t> ou </a:t>
            </a:r>
            <a:r>
              <a:rPr b="1" lang="pt-BR" sz="15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falsa</a:t>
            </a:r>
            <a:r>
              <a:rPr lang="pt-BR" sz="1500">
                <a:latin typeface="Century Gothic"/>
                <a:ea typeface="Century Gothic"/>
                <a:cs typeface="Century Gothic"/>
                <a:sym typeface="Century Gothic"/>
              </a:rPr>
              <a:t> usamos o comando </a:t>
            </a:r>
            <a:r>
              <a:rPr lang="pt-BR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“do... While”</a:t>
            </a:r>
            <a:r>
              <a:rPr lang="pt-BR" sz="1500"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 sz="1750" u="sng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75"/>
              <a:buChar char="•"/>
            </a:pPr>
            <a:r>
              <a:rPr lang="pt-BR" sz="1500">
                <a:latin typeface="Century Gothic"/>
                <a:ea typeface="Century Gothic"/>
                <a:cs typeface="Century Gothic"/>
                <a:sym typeface="Century Gothic"/>
              </a:rPr>
              <a:t>Quando precisamos que primeiro se cheque a condição, depois se execute a ação, temos o comando </a:t>
            </a:r>
            <a:r>
              <a:rPr lang="pt-BR" sz="3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“while”</a:t>
            </a:r>
            <a:r>
              <a:rPr lang="pt-BR" sz="1500"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 sz="175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75"/>
              <a:buChar char="•"/>
            </a:pPr>
            <a:r>
              <a:rPr lang="pt-BR" sz="1500">
                <a:latin typeface="Century Gothic"/>
                <a:ea typeface="Century Gothic"/>
                <a:cs typeface="Century Gothic"/>
                <a:sym typeface="Century Gothic"/>
              </a:rPr>
              <a:t>E por fim, temos o comando </a:t>
            </a:r>
            <a:r>
              <a:rPr lang="pt-BR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“for”</a:t>
            </a:r>
            <a:r>
              <a:rPr lang="pt-BR" sz="1500">
                <a:latin typeface="Century Gothic"/>
                <a:ea typeface="Century Gothic"/>
                <a:cs typeface="Century Gothic"/>
                <a:sym typeface="Century Gothic"/>
              </a:rPr>
              <a:t> que é utilizado quando sabemos quantas vezes a ação do bloco de comando deve ser repetida utilizando uma variável contadora.</a:t>
            </a:r>
            <a:endParaRPr sz="175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5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39303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6"/>
              <a:buNone/>
            </a:pPr>
            <a:r>
              <a:t/>
            </a:r>
            <a:endParaRPr b="1" sz="1125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87" name="Google Shape;48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91201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b="1" lang="pt-BR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WHILE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93" name="Google Shape;493;p5"/>
          <p:cNvSpPr txBox="1"/>
          <p:nvPr>
            <p:ph idx="1" type="body"/>
          </p:nvPr>
        </p:nvSpPr>
        <p:spPr>
          <a:xfrm>
            <a:off x="1141400" y="1801250"/>
            <a:ext cx="9906000" cy="39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4765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00"/>
              <a:buChar char="•"/>
            </a:pPr>
            <a:r>
              <a:rPr lang="pt-BR" sz="1900">
                <a:latin typeface="Century Gothic"/>
                <a:ea typeface="Century Gothic"/>
                <a:cs typeface="Century Gothic"/>
                <a:sym typeface="Century Gothic"/>
              </a:rPr>
              <a:t>Para utilizar o comando </a:t>
            </a:r>
            <a:r>
              <a:rPr lang="pt-BR" sz="1900" u="sng">
                <a:latin typeface="Century Gothic"/>
                <a:ea typeface="Century Gothic"/>
                <a:cs typeface="Century Gothic"/>
                <a:sym typeface="Century Gothic"/>
              </a:rPr>
              <a:t>while</a:t>
            </a:r>
            <a:r>
              <a:rPr lang="pt-BR" sz="1900">
                <a:latin typeface="Century Gothic"/>
                <a:ea typeface="Century Gothic"/>
                <a:cs typeface="Century Gothic"/>
                <a:sym typeface="Century Gothic"/>
              </a:rPr>
              <a:t> temos que entender que a ação indicada dentro do bloco de comandos só será executada se a </a:t>
            </a:r>
            <a:r>
              <a:rPr b="1" lang="pt-BR" sz="1900" u="sng">
                <a:latin typeface="Century Gothic"/>
                <a:ea typeface="Century Gothic"/>
                <a:cs typeface="Century Gothic"/>
                <a:sym typeface="Century Gothic"/>
              </a:rPr>
              <a:t>condição lógica for verdadeira</a:t>
            </a:r>
            <a:r>
              <a:rPr lang="pt-BR" sz="1900">
                <a:latin typeface="Century Gothic"/>
                <a:ea typeface="Century Gothic"/>
                <a:cs typeface="Century Gothic"/>
                <a:sym typeface="Century Gothic"/>
              </a:rPr>
              <a:t>.</a:t>
            </a:r>
            <a:endParaRPr sz="19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476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300"/>
              <a:buChar char="•"/>
            </a:pPr>
            <a:r>
              <a:rPr lang="pt-BR" sz="1900">
                <a:latin typeface="Century Gothic"/>
                <a:ea typeface="Century Gothic"/>
                <a:cs typeface="Century Gothic"/>
                <a:sym typeface="Century Gothic"/>
              </a:rPr>
              <a:t>Temos que lembrar também que caso a condição lógica não seja verdadeira no momento da primeira checagem, o programa nunca irá entrar nesse laço.</a:t>
            </a:r>
            <a:endParaRPr sz="19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476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300"/>
              <a:buChar char="•"/>
            </a:pPr>
            <a:r>
              <a:rPr lang="pt-BR" sz="1900">
                <a:latin typeface="Century Gothic"/>
                <a:ea typeface="Century Gothic"/>
                <a:cs typeface="Century Gothic"/>
                <a:sym typeface="Century Gothic"/>
              </a:rPr>
              <a:t>Dependendo das condições, um comando </a:t>
            </a:r>
            <a:r>
              <a:rPr lang="pt-BR" sz="1900" u="sng">
                <a:latin typeface="Century Gothic"/>
                <a:ea typeface="Century Gothic"/>
                <a:cs typeface="Century Gothic"/>
                <a:sym typeface="Century Gothic"/>
              </a:rPr>
              <a:t>while</a:t>
            </a:r>
            <a:r>
              <a:rPr lang="pt-BR" sz="1900">
                <a:latin typeface="Century Gothic"/>
                <a:ea typeface="Century Gothic"/>
                <a:cs typeface="Century Gothic"/>
                <a:sym typeface="Century Gothic"/>
              </a:rPr>
              <a:t> pode nunca ser executado no decorrer do programa.</a:t>
            </a:r>
            <a:endParaRPr sz="19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494" name="Google Shape;49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91201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"/>
          <p:cNvSpPr txBox="1"/>
          <p:nvPr>
            <p:ph type="title"/>
          </p:nvPr>
        </p:nvSpPr>
        <p:spPr>
          <a:xfrm>
            <a:off x="1141413" y="618518"/>
            <a:ext cx="99060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b="1" lang="pt-BR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WHILE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0" name="Google Shape;500;p6"/>
          <p:cNvSpPr txBox="1"/>
          <p:nvPr>
            <p:ph idx="1" type="body"/>
          </p:nvPr>
        </p:nvSpPr>
        <p:spPr>
          <a:xfrm>
            <a:off x="1141412" y="1988230"/>
            <a:ext cx="9905999" cy="432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lang="pt-BR" sz="1480">
                <a:latin typeface="Century Gothic"/>
                <a:ea typeface="Century Gothic"/>
                <a:cs typeface="Century Gothic"/>
                <a:sym typeface="Century Gothic"/>
              </a:rPr>
              <a:t>Ao verificar que a condição é verdadeira, o programa entra no corpo do bloco de comandos executando as ações contidas ali.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lang="pt-BR" sz="1480">
                <a:latin typeface="Century Gothic"/>
                <a:ea typeface="Century Gothic"/>
                <a:cs typeface="Century Gothic"/>
                <a:sym typeface="Century Gothic"/>
              </a:rPr>
              <a:t>Chegando no final dos comandos do bloco, o programa volta para a primeira linha do comando </a:t>
            </a:r>
            <a:r>
              <a:rPr lang="pt-BR" sz="1480" u="sng">
                <a:latin typeface="Century Gothic"/>
                <a:ea typeface="Century Gothic"/>
                <a:cs typeface="Century Gothic"/>
                <a:sym typeface="Century Gothic"/>
              </a:rPr>
              <a:t>while</a:t>
            </a:r>
            <a:r>
              <a:rPr lang="pt-BR" sz="1480">
                <a:latin typeface="Century Gothic"/>
                <a:ea typeface="Century Gothic"/>
                <a:cs typeface="Century Gothic"/>
                <a:sym typeface="Century Gothic"/>
              </a:rPr>
              <a:t>, a que contém a expressão lógica.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lang="pt-BR" sz="1480">
                <a:latin typeface="Century Gothic"/>
                <a:ea typeface="Century Gothic"/>
                <a:cs typeface="Century Gothic"/>
                <a:sym typeface="Century Gothic"/>
              </a:rPr>
              <a:t>A checagem é</a:t>
            </a:r>
            <a:r>
              <a:rPr lang="pt-BR" sz="1480">
                <a:latin typeface="Century Gothic"/>
                <a:ea typeface="Century Gothic"/>
                <a:cs typeface="Century Gothic"/>
                <a:sym typeface="Century Gothic"/>
              </a:rPr>
              <a:t> feita novamente, a condição é verdadeira?</a:t>
            </a:r>
            <a:r>
              <a:rPr lang="pt-BR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pt-BR" sz="1400">
                <a:latin typeface="Century Gothic"/>
                <a:ea typeface="Century Gothic"/>
                <a:cs typeface="Century Gothic"/>
                <a:sym typeface="Century Gothic"/>
              </a:rPr>
              <a:t>S</a:t>
            </a:r>
            <a:r>
              <a:rPr lang="pt-BR" sz="1400">
                <a:latin typeface="Century Gothic"/>
                <a:ea typeface="Century Gothic"/>
                <a:cs typeface="Century Gothic"/>
                <a:sym typeface="Century Gothic"/>
              </a:rPr>
              <a:t>e sim, o programa executa novamente.</a:t>
            </a:r>
            <a:endParaRPr sz="14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lang="pt-BR" sz="1480">
                <a:latin typeface="Century Gothic"/>
                <a:ea typeface="Century Gothic"/>
                <a:cs typeface="Century Gothic"/>
                <a:sym typeface="Century Gothic"/>
              </a:rPr>
              <a:t>Se não, o programa ignora o bloco de comandos e passa para a próxima linha, não fazendo nenhuma outra execução dentro do bloco.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lang="pt-BR" sz="1480">
                <a:latin typeface="Century Gothic"/>
                <a:ea typeface="Century Gothic"/>
                <a:cs typeface="Century Gothic"/>
                <a:sym typeface="Century Gothic"/>
              </a:rPr>
              <a:t>Em todos os comandos de repetição precisamos de uma condição de parada que seja alcançada durante a execução do programa.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lang="pt-BR" sz="1480">
                <a:latin typeface="Century Gothic"/>
                <a:ea typeface="Century Gothic"/>
                <a:cs typeface="Century Gothic"/>
                <a:sym typeface="Century Gothic"/>
              </a:rPr>
              <a:t>Caso não exista uma condição de parada, ou a lógica do seu algoritmo esteja falha e a condição não seja satisfeita, teremos um problema muito comum.</a:t>
            </a:r>
            <a:endParaRPr/>
          </a:p>
          <a:p>
            <a:pPr indent="-2286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lang="pt-BR" sz="1480">
                <a:latin typeface="Century Gothic"/>
                <a:ea typeface="Century Gothic"/>
                <a:cs typeface="Century Gothic"/>
                <a:sym typeface="Century Gothic"/>
              </a:rPr>
              <a:t>Chamamos esse problema de </a:t>
            </a:r>
            <a:r>
              <a:rPr b="1" lang="pt-BR" sz="1480">
                <a:latin typeface="Century Gothic"/>
                <a:ea typeface="Century Gothic"/>
                <a:cs typeface="Century Gothic"/>
                <a:sym typeface="Century Gothic"/>
              </a:rPr>
              <a:t>“loop infinito”.</a:t>
            </a:r>
            <a:endParaRPr/>
          </a:p>
          <a:p>
            <a:pPr indent="-111125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50"/>
              <a:buNone/>
            </a:pPr>
            <a:r>
              <a:t/>
            </a:r>
            <a:endParaRPr sz="148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01" name="Google Shape;50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80800"/>
            <a:ext cx="32385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"/>
          <p:cNvSpPr txBox="1"/>
          <p:nvPr>
            <p:ph type="title"/>
          </p:nvPr>
        </p:nvSpPr>
        <p:spPr>
          <a:xfrm>
            <a:off x="1141413" y="524969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40"/>
              <a:buFont typeface="Century Gothic"/>
              <a:buNone/>
            </a:pPr>
            <a:r>
              <a:rPr b="1" lang="pt-BR" sz="324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PARA ILUSTRAR ESSA SITUAÇÃO, EXECUTEM O CÓDIGO A SEGUIR:</a:t>
            </a:r>
            <a:br>
              <a:rPr lang="pt-BR" sz="3240"/>
            </a:br>
            <a:endParaRPr sz="324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7" name="Google Shape;507;p7"/>
          <p:cNvSpPr txBox="1"/>
          <p:nvPr>
            <p:ph idx="1" type="body"/>
          </p:nvPr>
        </p:nvSpPr>
        <p:spPr>
          <a:xfrm>
            <a:off x="1467984" y="4168484"/>
            <a:ext cx="9905999" cy="20923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Char char="•"/>
            </a:pPr>
            <a:r>
              <a:rPr lang="pt-BR" sz="3400"/>
              <a:t>Qual o resultado?</a:t>
            </a:r>
            <a:endParaRPr sz="4200"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508" name="Google Shape;50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748144"/>
            <a:ext cx="3238500" cy="86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2836" y="1895325"/>
            <a:ext cx="4658375" cy="215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10"/>
          <p:cNvSpPr txBox="1"/>
          <p:nvPr>
            <p:ph type="title"/>
          </p:nvPr>
        </p:nvSpPr>
        <p:spPr>
          <a:xfrm>
            <a:off x="1141412" y="0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b="1" lang="pt-BR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DO... WHILE </a:t>
            </a:r>
            <a:endParaRPr b="1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15" name="Google Shape;515;p10"/>
          <p:cNvSpPr txBox="1"/>
          <p:nvPr>
            <p:ph idx="1" type="body"/>
          </p:nvPr>
        </p:nvSpPr>
        <p:spPr>
          <a:xfrm>
            <a:off x="1141412" y="1385263"/>
            <a:ext cx="9905999" cy="51648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Ao contrário do comando </a:t>
            </a:r>
            <a:r>
              <a:rPr lang="pt-BR" sz="1600" u="sng">
                <a:latin typeface="Century Gothic"/>
                <a:ea typeface="Century Gothic"/>
                <a:cs typeface="Century Gothic"/>
                <a:sym typeface="Century Gothic"/>
              </a:rPr>
              <a:t>While</a:t>
            </a: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, o </a:t>
            </a:r>
            <a:r>
              <a:rPr lang="pt-BR" sz="1600" u="sng">
                <a:latin typeface="Century Gothic"/>
                <a:ea typeface="Century Gothic"/>
                <a:cs typeface="Century Gothic"/>
                <a:sym typeface="Century Gothic"/>
              </a:rPr>
              <a:t>Do... While</a:t>
            </a: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 possui checagem no final da execução.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Ou seja, o programa é sempre forçado a primeiro executar a ação, para depois checar se a condição é verdadeira.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pt-BR" sz="1600">
                <a:latin typeface="Century Gothic"/>
                <a:ea typeface="Century Gothic"/>
                <a:cs typeface="Century Gothic"/>
                <a:sym typeface="Century Gothic"/>
              </a:rPr>
              <a:t>Aqui temos um belo exemplo que ilustra esta característica:</a:t>
            </a:r>
            <a:endParaRPr/>
          </a:p>
          <a:p>
            <a:pPr indent="-228600" lvl="8" marL="3886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Char char="•"/>
            </a:pPr>
            <a:br>
              <a:rPr lang="pt-BR"/>
            </a:br>
            <a:endParaRPr sz="3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01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t/>
            </a:r>
            <a:endParaRPr/>
          </a:p>
        </p:txBody>
      </p:sp>
      <p:pic>
        <p:nvPicPr>
          <p:cNvPr id="516" name="Google Shape;51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53500" y="5683315"/>
            <a:ext cx="3238500" cy="86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65163" y="3131773"/>
            <a:ext cx="4731933" cy="3418337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10"/>
          <p:cNvSpPr txBox="1"/>
          <p:nvPr/>
        </p:nvSpPr>
        <p:spPr>
          <a:xfrm>
            <a:off x="5997101" y="3622375"/>
            <a:ext cx="4909500" cy="21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b="0" i="0" lang="pt-BR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Aqui vemos que o coiote corre antes de checar se ele está na borda ou não, enquanto o papa-léguas se mantém estático pois está na borda.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</a:pPr>
            <a:r>
              <a:rPr b="0" i="0" lang="pt-BR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 essência é essa a diferença entre os dois comandos.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20320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•"/>
            </a:pPr>
            <a:r>
              <a:rPr b="0" i="0" lang="pt-BR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Este comando é útil quando queremos garantia que o laço seja executado pelo menos uma vez no decorrer do programa.</a:t>
            </a:r>
            <a:endParaRPr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ircuito">
  <a:themeElements>
    <a:clrScheme name="Circuit">
      <a:dk1>
        <a:srgbClr val="000000"/>
      </a:dk1>
      <a:lt1>
        <a:srgbClr val="FFFFFF"/>
      </a:lt1>
      <a:dk2>
        <a:srgbClr val="8D1E14"/>
      </a:dk2>
      <a:lt2>
        <a:srgbClr val="FF744E"/>
      </a:lt2>
      <a:accent1>
        <a:srgbClr val="E9B758"/>
      </a:accent1>
      <a:accent2>
        <a:srgbClr val="FE8943"/>
      </a:accent2>
      <a:accent3>
        <a:srgbClr val="AEA27C"/>
      </a:accent3>
      <a:accent4>
        <a:srgbClr val="90B46E"/>
      </a:accent4>
      <a:accent5>
        <a:srgbClr val="71AEC1"/>
      </a:accent5>
      <a:accent6>
        <a:srgbClr val="C98DE7"/>
      </a:accent6>
      <a:hlink>
        <a:srgbClr val="FF7A22"/>
      </a:hlink>
      <a:folHlink>
        <a:srgbClr val="FDCD8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2020-07-02T04:01:00Z</dcterms:created>
  <dc:creator>isabelle oliveira</dc:creator>
</cp:coreProperties>
</file>